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50" r:id="rId5"/>
  </p:sldMasterIdLst>
  <p:notesMasterIdLst>
    <p:notesMasterId r:id="rId42"/>
  </p:notesMasterIdLst>
  <p:handoutMasterIdLst>
    <p:handoutMasterId r:id="rId43"/>
  </p:handoutMasterIdLst>
  <p:sldIdLst>
    <p:sldId id="1409" r:id="rId6"/>
    <p:sldId id="1442" r:id="rId7"/>
    <p:sldId id="1459" r:id="rId8"/>
    <p:sldId id="1417" r:id="rId9"/>
    <p:sldId id="1447" r:id="rId10"/>
    <p:sldId id="1446" r:id="rId11"/>
    <p:sldId id="1418" r:id="rId12"/>
    <p:sldId id="1419" r:id="rId13"/>
    <p:sldId id="1423" r:id="rId14"/>
    <p:sldId id="1420" r:id="rId15"/>
    <p:sldId id="1428" r:id="rId16"/>
    <p:sldId id="1429" r:id="rId17"/>
    <p:sldId id="1421" r:id="rId18"/>
    <p:sldId id="1422" r:id="rId19"/>
    <p:sldId id="1388" r:id="rId20"/>
    <p:sldId id="1430" r:id="rId21"/>
    <p:sldId id="1431" r:id="rId22"/>
    <p:sldId id="1432" r:id="rId23"/>
    <p:sldId id="1434" r:id="rId24"/>
    <p:sldId id="1435" r:id="rId25"/>
    <p:sldId id="1436" r:id="rId26"/>
    <p:sldId id="1437" r:id="rId27"/>
    <p:sldId id="1441" r:id="rId28"/>
    <p:sldId id="1445" r:id="rId29"/>
    <p:sldId id="1443" r:id="rId30"/>
    <p:sldId id="1444" r:id="rId31"/>
    <p:sldId id="1453" r:id="rId32"/>
    <p:sldId id="1450" r:id="rId33"/>
    <p:sldId id="1449" r:id="rId34"/>
    <p:sldId id="1448" r:id="rId35"/>
    <p:sldId id="1451" r:id="rId36"/>
    <p:sldId id="1452" r:id="rId37"/>
    <p:sldId id="1455" r:id="rId38"/>
    <p:sldId id="1438" r:id="rId39"/>
    <p:sldId id="1457" r:id="rId40"/>
    <p:sldId id="1458" r:id="rId4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 id="{BF68131C-8EB2-4A6D-ABFA-02E5AB776A1B}">
          <p14:sldIdLst>
            <p14:sldId id="1409"/>
          </p14:sldIdLst>
        </p14:section>
        <p14:section name="Presentation template" id="{C7FA9FF9-CCBF-4AFF-8011-39A1B6C3CC0F}">
          <p14:sldIdLst>
            <p14:sldId id="1442"/>
            <p14:sldId id="1459"/>
            <p14:sldId id="1417"/>
            <p14:sldId id="1447"/>
            <p14:sldId id="1446"/>
            <p14:sldId id="1418"/>
            <p14:sldId id="1419"/>
            <p14:sldId id="1423"/>
            <p14:sldId id="1420"/>
            <p14:sldId id="1428"/>
            <p14:sldId id="1429"/>
            <p14:sldId id="1421"/>
            <p14:sldId id="1422"/>
            <p14:sldId id="1388"/>
            <p14:sldId id="1430"/>
            <p14:sldId id="1431"/>
            <p14:sldId id="1432"/>
            <p14:sldId id="1434"/>
            <p14:sldId id="1435"/>
            <p14:sldId id="1436"/>
            <p14:sldId id="1437"/>
            <p14:sldId id="1441"/>
            <p14:sldId id="1445"/>
            <p14:sldId id="1443"/>
            <p14:sldId id="1444"/>
            <p14:sldId id="1453"/>
            <p14:sldId id="1450"/>
            <p14:sldId id="1449"/>
            <p14:sldId id="1448"/>
            <p14:sldId id="1451"/>
            <p14:sldId id="1452"/>
            <p14:sldId id="1455"/>
            <p14:sldId id="1438"/>
            <p14:sldId id="1457"/>
            <p14:sldId id="145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Auri Mathisen" initials="AM" lastIdx="1" clrIdx="7">
    <p:extLst>
      <p:ext uri="{19B8F6BF-5375-455C-9EA6-DF929625EA0E}">
        <p15:presenceInfo xmlns:p15="http://schemas.microsoft.com/office/powerpoint/2012/main" userId="S-1-5-21-383413107-1061881802-891584314-12534" providerId="AD"/>
      </p:ext>
    </p:extLst>
  </p:cmAuthor>
  <p:cmAuthor id="1" name="Mary Feil-Jacobs" initials="MFJ" lastIdx="43" clrIdx="1"/>
  <p:cmAuthor id="8" name="Judi Lee" initials="JL" lastIdx="3" clrIdx="8">
    <p:extLst>
      <p:ext uri="{19B8F6BF-5375-455C-9EA6-DF929625EA0E}">
        <p15:presenceInfo xmlns:p15="http://schemas.microsoft.com/office/powerpoint/2012/main" userId="S-1-5-21-383413107-1061881802-891584314-9954" providerId="AD"/>
      </p:ext>
    </p:extLst>
  </p:cmAuthor>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9" name="David Griffith" initials="DG" lastIdx="3" clrIdx="9">
    <p:extLst>
      <p:ext uri="{19B8F6BF-5375-455C-9EA6-DF929625EA0E}">
        <p15:presenceInfo xmlns:p15="http://schemas.microsoft.com/office/powerpoint/2012/main" userId="S-1-5-21-383413107-1061881802-891584314-4667"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10" name="Mark Rhodes" initials="MR" lastIdx="1" clrIdx="10">
    <p:extLst>
      <p:ext uri="{19B8F6BF-5375-455C-9EA6-DF929625EA0E}">
        <p15:presenceInfo xmlns:p15="http://schemas.microsoft.com/office/powerpoint/2012/main" userId="Mark Rhodes" providerId="None"/>
      </p:ext>
    </p:extLst>
  </p:cmAuthor>
  <p:cmAuthor id="4" name="Mitchell Derrey" initials="MD" lastIdx="6" clrIdx="4">
    <p:extLst>
      <p:ext uri="{19B8F6BF-5375-455C-9EA6-DF929625EA0E}">
        <p15:presenceInfo xmlns:p15="http://schemas.microsoft.com/office/powerpoint/2012/main" userId="S-1-5-21-383413107-1061881802-891584314-4851" providerId="AD"/>
      </p:ext>
    </p:extLst>
  </p:cmAuthor>
  <p:cmAuthor id="11" name="Mike Pomerinke" initials="" lastIdx="0" clrIdx="11"/>
  <p:cmAuthor id="5" name="Christen Anderson" initials="CA" lastIdx="19" clrIdx="5">
    <p:extLst>
      <p:ext uri="{19B8F6BF-5375-455C-9EA6-DF929625EA0E}">
        <p15:presenceInfo xmlns:p15="http://schemas.microsoft.com/office/powerpoint/2012/main" userId="Christen Anderson" providerId="None"/>
      </p:ext>
    </p:extLst>
  </p:cmAuthor>
  <p:cmAuthor id="6" name="Delaney Freer" initials="DF" lastIdx="16" clrIdx="6">
    <p:extLst>
      <p:ext uri="{19B8F6BF-5375-455C-9EA6-DF929625EA0E}">
        <p15:presenceInfo xmlns:p15="http://schemas.microsoft.com/office/powerpoint/2012/main" userId="4a46fd6c6e3be6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49A"/>
    <a:srgbClr val="1E275C"/>
    <a:srgbClr val="000000"/>
    <a:srgbClr val="1B4499"/>
    <a:srgbClr val="001E60"/>
    <a:srgbClr val="E6E6E6"/>
    <a:srgbClr val="0095C8"/>
    <a:srgbClr val="E1B81C"/>
    <a:srgbClr val="E4002B"/>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7" d="100"/>
          <a:sy n="107" d="100"/>
        </p:scale>
        <p:origin x="62" y="269"/>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t>CRMUG Summit 2017</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58CAF0-866C-41B3-A854-572A2A51FA6A}" type="datetime8">
              <a:rPr lang="en-US" smtClean="0">
                <a:latin typeface="Arial" panose="020B0604020202020204" pitchFamily="34" charset="0"/>
                <a:cs typeface="Arial" panose="020B0604020202020204" pitchFamily="34" charset="0"/>
              </a:rPr>
              <a:t>10/9/2024 5:52 AM</a:t>
            </a:fld>
            <a:endParaRPr lang="en-US" dirty="0">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Arial" panose="020B0604020202020204" pitchFamily="34" charset="0"/>
                <a:cs typeface="Arial" panose="020B0604020202020204" pitchFamily="34" charset="0"/>
              </a:rPr>
              <a:t>‹#›</a:t>
            </a:fld>
            <a:endParaRPr lang="en-US" dirty="0">
              <a:latin typeface="Arial" panose="020B0604020202020204" pitchFamily="34" charset="0"/>
              <a:cs typeface="Arial" panose="020B0604020202020204" pitchFamily="34" charset="0"/>
            </a:endParaRPr>
          </a:p>
        </p:txBody>
      </p:sp>
      <p:sp>
        <p:nvSpPr>
          <p:cNvPr id="5"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Arial" panose="020B0604020202020204" pitchFamily="34" charset="0"/>
                <a:ea typeface="Segoe UI" pitchFamily="34" charset="0"/>
                <a:cs typeface="Arial" panose="020B0604020202020204" pitchFamily="34" charset="0"/>
              </a:rPr>
              <a:t>© 2017 Dynamic Communities. All rights reserved.</a:t>
            </a: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r>
              <a:rPr lang="en-US" dirty="0"/>
              <a:t>CRMUG Summit 2017</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2058EF5B-311B-4148-8831-2D28534D49CD}" type="datetime8">
              <a:rPr lang="en-US" smtClean="0"/>
              <a:t>10/9/2024 5:50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B4008EB6-D09E-4580-8CD6-DDB14511944F}" type="slidenum">
              <a:rPr lang="en-US" smtClean="0"/>
              <a:pPr/>
              <a:t>‹#›</a:t>
            </a:fld>
            <a:endParaRPr lang="en-US" dirty="0"/>
          </a:p>
        </p:txBody>
      </p:sp>
      <p:sp>
        <p:nvSpPr>
          <p:cNvPr id="7" name="Footer Placeholder 7"/>
          <p:cNvSpPr>
            <a:spLocks noGrp="1"/>
          </p:cNvSpPr>
          <p:nvPr>
            <p:ph type="ftr" sz="quarter" idx="4"/>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Arial" panose="020B0604020202020204" pitchFamily="34" charset="0"/>
                <a:ea typeface="Segoe UI" pitchFamily="34" charset="0"/>
                <a:cs typeface="Arial" panose="020B0604020202020204" pitchFamily="34" charset="0"/>
              </a:rPr>
              <a:t>© 2017 Dynamic Communities. All rights reserved.</a:t>
            </a:r>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ftr="0"/>
  <p:notesStyle>
    <a:lvl1pPr marL="0" algn="l" defTabSz="932742" rtl="0" eaLnBrk="1" latinLnBrk="0" hangingPunct="1">
      <a:lnSpc>
        <a:spcPct val="90000"/>
      </a:lnSpc>
      <a:spcAft>
        <a:spcPts val="340"/>
      </a:spcAft>
      <a:defRPr sz="900" kern="1200">
        <a:solidFill>
          <a:schemeClr val="tx1"/>
        </a:solidFill>
        <a:latin typeface="Arial" panose="020B0604020202020204" pitchFamily="34" charset="0"/>
        <a:ea typeface="+mn-ea"/>
        <a:cs typeface="Arial" panose="020B0604020202020204" pitchFamily="34" charset="0"/>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Arial" panose="020B0604020202020204" pitchFamily="34" charset="0"/>
        <a:ea typeface="+mn-ea"/>
        <a:cs typeface="Arial" panose="020B0604020202020204" pitchFamily="34" charset="0"/>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Arial" panose="020B0604020202020204" pitchFamily="34" charset="0"/>
        <a:ea typeface="+mn-ea"/>
        <a:cs typeface="Arial" panose="020B0604020202020204" pitchFamily="34" charset="0"/>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10/9/2024 5:50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18863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10/9/2024 5:50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67838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10/9/2024 5:50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42097322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er">
    <p:bg>
      <p:bgPr>
        <a:solidFill>
          <a:schemeClr val="tx1"/>
        </a:solidFill>
        <a:effectLst/>
      </p:bgPr>
    </p:bg>
    <p:spTree>
      <p:nvGrpSpPr>
        <p:cNvPr id="1" name=""/>
        <p:cNvGrpSpPr/>
        <p:nvPr/>
      </p:nvGrpSpPr>
      <p:grpSpPr>
        <a:xfrm>
          <a:off x="0" y="0"/>
          <a:ext cx="0" cy="0"/>
          <a:chOff x="0" y="0"/>
          <a:chExt cx="0" cy="0"/>
        </a:xfrm>
      </p:grpSpPr>
      <p:pic>
        <p:nvPicPr>
          <p:cNvPr id="4" name="Picture 3" descr="A close-up of a blue and orange background&#10;&#10;Description automatically generated">
            <a:extLst>
              <a:ext uri="{FF2B5EF4-FFF2-40B4-BE49-F238E27FC236}">
                <a16:creationId xmlns:a16="http://schemas.microsoft.com/office/drawing/2014/main" id="{403F666D-A8D8-F547-6EAC-576053EBA4E1}"/>
              </a:ext>
            </a:extLst>
          </p:cNvPr>
          <p:cNvPicPr>
            <a:picLocks noChangeAspect="1"/>
          </p:cNvPicPr>
          <p:nvPr userDrawn="1"/>
        </p:nvPicPr>
        <p:blipFill>
          <a:blip r:embed="rId2"/>
          <a:stretch>
            <a:fillRect/>
          </a:stretch>
        </p:blipFill>
        <p:spPr>
          <a:xfrm>
            <a:off x="-8795" y="1"/>
            <a:ext cx="12445270" cy="6998142"/>
          </a:xfrm>
          <a:prstGeom prst="rect">
            <a:avLst/>
          </a:prstGeom>
        </p:spPr>
      </p:pic>
      <p:sp>
        <p:nvSpPr>
          <p:cNvPr id="2" name="Title Placeholder 1">
            <a:extLst>
              <a:ext uri="{FF2B5EF4-FFF2-40B4-BE49-F238E27FC236}">
                <a16:creationId xmlns:a16="http://schemas.microsoft.com/office/drawing/2014/main" id="{F3D4114E-5918-B1DB-D683-8740D063354D}"/>
              </a:ext>
            </a:extLst>
          </p:cNvPr>
          <p:cNvSpPr>
            <a:spLocks noGrp="1"/>
          </p:cNvSpPr>
          <p:nvPr>
            <p:ph type="title"/>
          </p:nvPr>
        </p:nvSpPr>
        <p:spPr>
          <a:xfrm>
            <a:off x="732153" y="765713"/>
            <a:ext cx="10972484" cy="712249"/>
          </a:xfrm>
          <a:prstGeom prst="rect">
            <a:avLst/>
          </a:prstGeom>
        </p:spPr>
        <p:txBody>
          <a:bodyPr vert="horz" wrap="square" lIns="146304" tIns="91440" rIns="146304" bIns="91440" rtlCol="0" anchor="ctr">
            <a:noAutofit/>
          </a:bodyPr>
          <a:lstStyle>
            <a:lvl1pPr>
              <a:defRPr sz="4400" b="1" i="0" baseline="0">
                <a:solidFill>
                  <a:srgbClr val="1E275C"/>
                </a:solidFill>
                <a:latin typeface="Segoe" panose="020B0502040200020203" pitchFamily="34" charset="77"/>
              </a:defRPr>
            </a:lvl1pPr>
          </a:lstStyle>
          <a:p>
            <a:r>
              <a:rPr lang="en-US"/>
              <a:t>Click to edit Master title style</a:t>
            </a:r>
          </a:p>
        </p:txBody>
      </p:sp>
      <p:sp>
        <p:nvSpPr>
          <p:cNvPr id="6" name="Text Placeholder 3">
            <a:extLst>
              <a:ext uri="{FF2B5EF4-FFF2-40B4-BE49-F238E27FC236}">
                <a16:creationId xmlns:a16="http://schemas.microsoft.com/office/drawing/2014/main" id="{067774B5-F68C-1108-7441-1A84E31C5097}"/>
              </a:ext>
            </a:extLst>
          </p:cNvPr>
          <p:cNvSpPr>
            <a:spLocks noGrp="1"/>
          </p:cNvSpPr>
          <p:nvPr>
            <p:ph idx="1"/>
          </p:nvPr>
        </p:nvSpPr>
        <p:spPr>
          <a:xfrm>
            <a:off x="731836" y="1668462"/>
            <a:ext cx="10972485" cy="4190999"/>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0C67BE35-4283-FC22-2DF1-9BAE77625F2F}"/>
              </a:ext>
            </a:extLst>
          </p:cNvPr>
          <p:cNvPicPr>
            <a:picLocks noChangeAspect="1"/>
          </p:cNvPicPr>
          <p:nvPr userDrawn="1"/>
        </p:nvPicPr>
        <p:blipFill>
          <a:blip r:embed="rId3"/>
          <a:stretch>
            <a:fillRect/>
          </a:stretch>
        </p:blipFill>
        <p:spPr>
          <a:xfrm>
            <a:off x="9350375" y="214270"/>
            <a:ext cx="3086100" cy="1092200"/>
          </a:xfrm>
          <a:prstGeom prst="rect">
            <a:avLst/>
          </a:prstGeom>
        </p:spPr>
      </p:pic>
      <p:sp>
        <p:nvSpPr>
          <p:cNvPr id="8" name="object 10">
            <a:extLst>
              <a:ext uri="{FF2B5EF4-FFF2-40B4-BE49-F238E27FC236}">
                <a16:creationId xmlns:a16="http://schemas.microsoft.com/office/drawing/2014/main" id="{C02CC332-457D-2159-182F-CF67A980D719}"/>
              </a:ext>
            </a:extLst>
          </p:cNvPr>
          <p:cNvSpPr txBox="1"/>
          <p:nvPr userDrawn="1"/>
        </p:nvSpPr>
        <p:spPr>
          <a:xfrm>
            <a:off x="9732132" y="6592734"/>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700">
              <a:spcBef>
                <a:spcPts val="100"/>
              </a:spcBef>
              <a:defRPr sz="1300" spc="215">
                <a:solidFill>
                  <a:srgbClr val="3C474C"/>
                </a:solidFill>
                <a:latin typeface="Lucida Sans Unicode"/>
                <a:ea typeface="Lucida Sans Unicode"/>
                <a:cs typeface="Lucida Sans Unicode"/>
                <a:sym typeface="Lucida Sans Unicode"/>
              </a:defRPr>
            </a:pPr>
            <a:r>
              <a:rPr baseline="0" dirty="0">
                <a:solidFill>
                  <a:schemeClr val="tx1"/>
                </a:solidFill>
              </a:rPr>
              <a:t>@</a:t>
            </a:r>
            <a:r>
              <a:rPr spc="-65" baseline="0" dirty="0">
                <a:solidFill>
                  <a:schemeClr val="tx1"/>
                </a:solidFill>
              </a:rPr>
              <a:t> </a:t>
            </a:r>
            <a:r>
              <a:rPr spc="-50" baseline="0" dirty="0">
                <a:solidFill>
                  <a:schemeClr val="tx1"/>
                </a:solidFill>
              </a:rPr>
              <a:t>202</a:t>
            </a:r>
            <a:r>
              <a:rPr lang="en-US" spc="-50" baseline="0" dirty="0">
                <a:solidFill>
                  <a:schemeClr val="tx1"/>
                </a:solidFill>
              </a:rPr>
              <a:t>4</a:t>
            </a:r>
            <a:r>
              <a:rPr spc="-65" baseline="0" dirty="0">
                <a:solidFill>
                  <a:schemeClr val="tx1"/>
                </a:solidFill>
              </a:rPr>
              <a:t> </a:t>
            </a:r>
            <a:r>
              <a:rPr spc="60" baseline="0" dirty="0">
                <a:solidFill>
                  <a:schemeClr val="tx1"/>
                </a:solidFill>
              </a:rPr>
              <a:t>Dynamic</a:t>
            </a:r>
            <a:r>
              <a:rPr spc="-65" baseline="0" dirty="0">
                <a:solidFill>
                  <a:schemeClr val="tx1"/>
                </a:solidFill>
              </a:rPr>
              <a:t> </a:t>
            </a:r>
            <a:r>
              <a:rPr spc="40" baseline="0" dirty="0">
                <a:solidFill>
                  <a:schemeClr val="tx1"/>
                </a:solidFill>
              </a:rPr>
              <a:t>Communities</a:t>
            </a:r>
          </a:p>
        </p:txBody>
      </p:sp>
    </p:spTree>
    <p:extLst>
      <p:ext uri="{BB962C8B-B14F-4D97-AF65-F5344CB8AC3E}">
        <p14:creationId xmlns:p14="http://schemas.microsoft.com/office/powerpoint/2010/main" val="37888385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7" name="Picture 6" descr="A high angle view of a city&#10;&#10;Description automatically generated">
            <a:extLst>
              <a:ext uri="{FF2B5EF4-FFF2-40B4-BE49-F238E27FC236}">
                <a16:creationId xmlns:a16="http://schemas.microsoft.com/office/drawing/2014/main" id="{533209B7-55E9-4A43-4672-C53528ED1670}"/>
              </a:ext>
            </a:extLst>
          </p:cNvPr>
          <p:cNvPicPr>
            <a:picLocks noChangeAspect="1"/>
          </p:cNvPicPr>
          <p:nvPr userDrawn="1"/>
        </p:nvPicPr>
        <p:blipFill rotWithShape="1">
          <a:blip r:embed="rId2">
            <a:alphaModFix amt="50000"/>
          </a:blip>
          <a:srcRect t="15501"/>
          <a:stretch/>
        </p:blipFill>
        <p:spPr>
          <a:xfrm>
            <a:off x="7937" y="0"/>
            <a:ext cx="12428538" cy="6994525"/>
          </a:xfrm>
          <a:prstGeom prst="rect">
            <a:avLst/>
          </a:prstGeom>
        </p:spPr>
      </p:pic>
      <p:sp>
        <p:nvSpPr>
          <p:cNvPr id="4" name="Text Box 3">
            <a:extLst>
              <a:ext uri="{FF2B5EF4-FFF2-40B4-BE49-F238E27FC236}">
                <a16:creationId xmlns:a16="http://schemas.microsoft.com/office/drawing/2014/main" id="{11FC0C72-737D-446E-3EBF-97A33E71CB20}"/>
              </a:ext>
            </a:extLst>
          </p:cNvPr>
          <p:cNvSpPr txBox="1">
            <a:spLocks noChangeArrowheads="1"/>
          </p:cNvSpPr>
          <p:nvPr userDrawn="1"/>
        </p:nvSpPr>
        <p:spPr bwMode="blackWhite">
          <a:xfrm>
            <a:off x="274637" y="6469062"/>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90" eaLnBrk="0" hangingPunct="0"/>
            <a:r>
              <a:rPr lang="en-US" sz="700" dirty="0">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2024 Dynamic Communities. All rights reserved. </a:t>
            </a:r>
          </a:p>
        </p:txBody>
      </p:sp>
      <p:pic>
        <p:nvPicPr>
          <p:cNvPr id="5" name="Picture 4">
            <a:extLst>
              <a:ext uri="{FF2B5EF4-FFF2-40B4-BE49-F238E27FC236}">
                <a16:creationId xmlns:a16="http://schemas.microsoft.com/office/drawing/2014/main" id="{F8549DF6-554F-15DB-5AC4-13BD037780F1}"/>
              </a:ext>
            </a:extLst>
          </p:cNvPr>
          <p:cNvPicPr>
            <a:picLocks noChangeAspect="1"/>
          </p:cNvPicPr>
          <p:nvPr userDrawn="1"/>
        </p:nvPicPr>
        <p:blipFill>
          <a:blip r:embed="rId3"/>
          <a:stretch>
            <a:fillRect/>
          </a:stretch>
        </p:blipFill>
        <p:spPr>
          <a:xfrm>
            <a:off x="2131674" y="2143331"/>
            <a:ext cx="8173126" cy="1892300"/>
          </a:xfrm>
          <a:prstGeom prst="rect">
            <a:avLst/>
          </a:prstGeom>
        </p:spPr>
      </p:pic>
    </p:spTree>
    <p:extLst>
      <p:ext uri="{BB962C8B-B14F-4D97-AF65-F5344CB8AC3E}">
        <p14:creationId xmlns:p14="http://schemas.microsoft.com/office/powerpoint/2010/main" val="718074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C52D-7A32-0C55-6FB2-F0247B91929A}"/>
              </a:ext>
            </a:extLst>
          </p:cNvPr>
          <p:cNvSpPr>
            <a:spLocks noGrp="1"/>
          </p:cNvSpPr>
          <p:nvPr>
            <p:ph type="ctrTitle"/>
          </p:nvPr>
        </p:nvSpPr>
        <p:spPr>
          <a:xfrm>
            <a:off x="1554163" y="1144588"/>
            <a:ext cx="9328150" cy="243522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7564D3-A5F1-E105-364A-C71B92B5B525}"/>
              </a:ext>
            </a:extLst>
          </p:cNvPr>
          <p:cNvSpPr>
            <a:spLocks noGrp="1"/>
          </p:cNvSpPr>
          <p:nvPr>
            <p:ph type="subTitle" idx="1"/>
          </p:nvPr>
        </p:nvSpPr>
        <p:spPr>
          <a:xfrm>
            <a:off x="1554163" y="3673475"/>
            <a:ext cx="9328150" cy="16891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79808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tx1"/>
        </a:solidFill>
        <a:effectLst/>
      </p:bgPr>
    </p:bg>
    <p:spTree>
      <p:nvGrpSpPr>
        <p:cNvPr id="1" name=""/>
        <p:cNvGrpSpPr/>
        <p:nvPr/>
      </p:nvGrpSpPr>
      <p:grpSpPr>
        <a:xfrm>
          <a:off x="0" y="0"/>
          <a:ext cx="0" cy="0"/>
          <a:chOff x="0" y="0"/>
          <a:chExt cx="0" cy="0"/>
        </a:xfrm>
      </p:grpSpPr>
      <p:pic>
        <p:nvPicPr>
          <p:cNvPr id="3" name="Picture 2" descr="A close-up of a blue and orange background&#10;&#10;Description automatically generated">
            <a:extLst>
              <a:ext uri="{FF2B5EF4-FFF2-40B4-BE49-F238E27FC236}">
                <a16:creationId xmlns:a16="http://schemas.microsoft.com/office/drawing/2014/main" id="{9224F3D1-7667-F5A2-6FAB-1EBA7C0F8F63}"/>
              </a:ext>
            </a:extLst>
          </p:cNvPr>
          <p:cNvPicPr>
            <a:picLocks noChangeAspect="1"/>
          </p:cNvPicPr>
          <p:nvPr userDrawn="1"/>
        </p:nvPicPr>
        <p:blipFill>
          <a:blip r:embed="rId2"/>
          <a:stretch>
            <a:fillRect/>
          </a:stretch>
        </p:blipFill>
        <p:spPr>
          <a:xfrm>
            <a:off x="-1" y="0"/>
            <a:ext cx="12436475" cy="6993434"/>
          </a:xfrm>
          <a:prstGeom prst="rect">
            <a:avLst/>
          </a:prstGeom>
        </p:spPr>
      </p:pic>
      <p:sp>
        <p:nvSpPr>
          <p:cNvPr id="5" name="Title Placeholder 1">
            <a:extLst>
              <a:ext uri="{FF2B5EF4-FFF2-40B4-BE49-F238E27FC236}">
                <a16:creationId xmlns:a16="http://schemas.microsoft.com/office/drawing/2014/main" id="{8647BE7B-65E1-0320-C8A6-9B9EC05A5B0F}"/>
              </a:ext>
            </a:extLst>
          </p:cNvPr>
          <p:cNvSpPr>
            <a:spLocks noGrp="1"/>
          </p:cNvSpPr>
          <p:nvPr>
            <p:ph type="title"/>
          </p:nvPr>
        </p:nvSpPr>
        <p:spPr>
          <a:xfrm>
            <a:off x="732153" y="765713"/>
            <a:ext cx="10972484" cy="712249"/>
          </a:xfrm>
          <a:prstGeom prst="rect">
            <a:avLst/>
          </a:prstGeom>
        </p:spPr>
        <p:txBody>
          <a:bodyPr vert="horz" wrap="square" lIns="146304" tIns="91440" rIns="146304" bIns="91440" rtlCol="0" anchor="ctr">
            <a:noAutofit/>
          </a:bodyPr>
          <a:lstStyle>
            <a:lvl1pPr>
              <a:defRPr sz="4400" b="1" i="0" baseline="0">
                <a:solidFill>
                  <a:srgbClr val="1E275C"/>
                </a:solidFill>
                <a:latin typeface="Segoe" panose="020B0502040200020203" pitchFamily="34" charset="77"/>
              </a:defRPr>
            </a:lvl1pPr>
          </a:lstStyle>
          <a:p>
            <a:r>
              <a:rPr lang="en-US"/>
              <a:t>Click to edit Master title style</a:t>
            </a:r>
          </a:p>
        </p:txBody>
      </p:sp>
      <p:sp>
        <p:nvSpPr>
          <p:cNvPr id="8" name="Text Placeholder 3">
            <a:extLst>
              <a:ext uri="{FF2B5EF4-FFF2-40B4-BE49-F238E27FC236}">
                <a16:creationId xmlns:a16="http://schemas.microsoft.com/office/drawing/2014/main" id="{9389485E-3748-70B7-6A15-7D7BC8C67FFD}"/>
              </a:ext>
            </a:extLst>
          </p:cNvPr>
          <p:cNvSpPr>
            <a:spLocks noGrp="1"/>
          </p:cNvSpPr>
          <p:nvPr>
            <p:ph idx="1"/>
          </p:nvPr>
        </p:nvSpPr>
        <p:spPr>
          <a:xfrm>
            <a:off x="731836" y="1668462"/>
            <a:ext cx="10972485" cy="4190999"/>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1A4B2A1F-346F-E426-5FCD-6CE0B300F6A9}"/>
              </a:ext>
            </a:extLst>
          </p:cNvPr>
          <p:cNvPicPr>
            <a:picLocks noChangeAspect="1"/>
          </p:cNvPicPr>
          <p:nvPr userDrawn="1"/>
        </p:nvPicPr>
        <p:blipFill>
          <a:blip r:embed="rId3"/>
          <a:stretch>
            <a:fillRect/>
          </a:stretch>
        </p:blipFill>
        <p:spPr>
          <a:xfrm>
            <a:off x="9350375" y="214270"/>
            <a:ext cx="3086100" cy="1092200"/>
          </a:xfrm>
          <a:prstGeom prst="rect">
            <a:avLst/>
          </a:prstGeom>
        </p:spPr>
      </p:pic>
      <p:sp>
        <p:nvSpPr>
          <p:cNvPr id="6" name="object 10">
            <a:extLst>
              <a:ext uri="{FF2B5EF4-FFF2-40B4-BE49-F238E27FC236}">
                <a16:creationId xmlns:a16="http://schemas.microsoft.com/office/drawing/2014/main" id="{E0839425-C7BA-9D40-5A68-DEF9E707DF47}"/>
              </a:ext>
            </a:extLst>
          </p:cNvPr>
          <p:cNvSpPr txBox="1"/>
          <p:nvPr userDrawn="1"/>
        </p:nvSpPr>
        <p:spPr>
          <a:xfrm>
            <a:off x="9732128" y="6602782"/>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700">
              <a:spcBef>
                <a:spcPts val="100"/>
              </a:spcBef>
              <a:defRPr sz="1300" spc="215">
                <a:solidFill>
                  <a:srgbClr val="3C474C"/>
                </a:solidFill>
                <a:latin typeface="Lucida Sans Unicode"/>
                <a:ea typeface="Lucida Sans Unicode"/>
                <a:cs typeface="Lucida Sans Unicode"/>
                <a:sym typeface="Lucida Sans Unicode"/>
              </a:defRPr>
            </a:pPr>
            <a:r>
              <a:rPr baseline="0" dirty="0">
                <a:solidFill>
                  <a:schemeClr val="tx1"/>
                </a:solidFill>
              </a:rPr>
              <a:t>@</a:t>
            </a:r>
            <a:r>
              <a:rPr spc="-65" baseline="0" dirty="0">
                <a:solidFill>
                  <a:schemeClr val="tx1"/>
                </a:solidFill>
              </a:rPr>
              <a:t> </a:t>
            </a:r>
            <a:r>
              <a:rPr spc="-50" baseline="0" dirty="0">
                <a:solidFill>
                  <a:schemeClr val="tx1"/>
                </a:solidFill>
              </a:rPr>
              <a:t>202</a:t>
            </a:r>
            <a:r>
              <a:rPr lang="en-US" spc="-50" baseline="0" dirty="0">
                <a:solidFill>
                  <a:schemeClr val="tx1"/>
                </a:solidFill>
              </a:rPr>
              <a:t>4</a:t>
            </a:r>
            <a:r>
              <a:rPr spc="-65" baseline="0" dirty="0">
                <a:solidFill>
                  <a:schemeClr val="tx1"/>
                </a:solidFill>
              </a:rPr>
              <a:t> </a:t>
            </a:r>
            <a:r>
              <a:rPr spc="60" baseline="0" dirty="0">
                <a:solidFill>
                  <a:schemeClr val="tx1"/>
                </a:solidFill>
              </a:rPr>
              <a:t>Dynamic</a:t>
            </a:r>
            <a:r>
              <a:rPr spc="-65" baseline="0" dirty="0">
                <a:solidFill>
                  <a:schemeClr val="tx1"/>
                </a:solidFill>
              </a:rPr>
              <a:t> </a:t>
            </a:r>
            <a:r>
              <a:rPr spc="40" baseline="0" dirty="0">
                <a:solidFill>
                  <a:schemeClr val="tx1"/>
                </a:solidFill>
              </a:rPr>
              <a:t>Communities</a:t>
            </a:r>
          </a:p>
        </p:txBody>
      </p:sp>
    </p:spTree>
    <p:extLst>
      <p:ext uri="{BB962C8B-B14F-4D97-AF65-F5344CB8AC3E}">
        <p14:creationId xmlns:p14="http://schemas.microsoft.com/office/powerpoint/2010/main" val="38799184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imary2 with bullets">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DAB300-83A5-C8A6-8997-8AA97222B8F9}"/>
              </a:ext>
            </a:extLst>
          </p:cNvPr>
          <p:cNvSpPr>
            <a:spLocks noGrp="1"/>
          </p:cNvSpPr>
          <p:nvPr>
            <p:ph type="title"/>
          </p:nvPr>
        </p:nvSpPr>
        <p:spPr>
          <a:xfrm>
            <a:off x="732153" y="765713"/>
            <a:ext cx="10972484" cy="712249"/>
          </a:xfrm>
          <a:prstGeom prst="rect">
            <a:avLst/>
          </a:prstGeom>
        </p:spPr>
        <p:txBody>
          <a:bodyPr vert="horz" wrap="square" lIns="146304" tIns="91440" rIns="146304" bIns="91440" rtlCol="0" anchor="ctr">
            <a:noAutofit/>
          </a:bodyPr>
          <a:lstStyle>
            <a:lvl1pPr>
              <a:defRPr sz="4400" b="1" i="0" baseline="0">
                <a:solidFill>
                  <a:srgbClr val="1E275C"/>
                </a:solidFill>
                <a:latin typeface="Segoe" panose="020B0502040200020203" pitchFamily="34" charset="77"/>
              </a:defRPr>
            </a:lvl1pPr>
          </a:lstStyle>
          <a:p>
            <a:r>
              <a:rPr lang="en-US"/>
              <a:t>Click to edit Master title style</a:t>
            </a:r>
          </a:p>
        </p:txBody>
      </p:sp>
      <p:sp>
        <p:nvSpPr>
          <p:cNvPr id="3" name="Text Placeholder 3">
            <a:extLst>
              <a:ext uri="{FF2B5EF4-FFF2-40B4-BE49-F238E27FC236}">
                <a16:creationId xmlns:a16="http://schemas.microsoft.com/office/drawing/2014/main" id="{A79A92AF-199F-1976-F0A5-D1F4A01045FD}"/>
              </a:ext>
            </a:extLst>
          </p:cNvPr>
          <p:cNvSpPr>
            <a:spLocks noGrp="1"/>
          </p:cNvSpPr>
          <p:nvPr>
            <p:ph idx="1" hasCustomPrompt="1"/>
          </p:nvPr>
        </p:nvSpPr>
        <p:spPr>
          <a:xfrm>
            <a:off x="731836" y="1668462"/>
            <a:ext cx="10972485" cy="4190999"/>
          </a:xfrm>
          <a:prstGeom prst="rect">
            <a:avLst/>
          </a:prstGeom>
        </p:spPr>
        <p:txBody>
          <a:bodyPr vert="horz" wrap="square" lIns="146304" tIns="91440" rIns="146304" bIns="91440" rtlCol="0">
            <a:noAutofit/>
          </a:bodyPr>
          <a:lstStyle>
            <a:lvl1pPr>
              <a:defRPr baseline="0">
                <a:solidFill>
                  <a:srgbClr val="000000"/>
                </a:solidFill>
              </a:defRPr>
            </a:lvl1pPr>
            <a:lvl2pPr>
              <a:defRPr baseline="0">
                <a:solidFill>
                  <a:srgbClr val="000000"/>
                </a:solidFill>
              </a:defRPr>
            </a:lvl2pPr>
            <a:lvl3pPr>
              <a:defRPr baseline="0">
                <a:solidFill>
                  <a:srgbClr val="000000"/>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698053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ith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05625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b="1" i="0" baseline="0">
                <a:solidFill>
                  <a:srgbClr val="1E275C"/>
                </a:solidFill>
                <a:latin typeface="Segoe" panose="020B0502040200020203" pitchFamily="34" charset="77"/>
              </a:defRPr>
            </a:lvl1pPr>
          </a:lstStyle>
          <a:p>
            <a:r>
              <a:rPr lang="en-US"/>
              <a:t>Click to edit Master title style</a:t>
            </a:r>
          </a:p>
        </p:txBody>
      </p:sp>
      <p:sp>
        <p:nvSpPr>
          <p:cNvPr id="4" name="Text Placeholder 3"/>
          <p:cNvSpPr>
            <a:spLocks noGrp="1"/>
          </p:cNvSpPr>
          <p:nvPr>
            <p:ph type="body" sz="quarter" idx="10"/>
          </p:nvPr>
        </p:nvSpPr>
        <p:spPr>
          <a:xfrm>
            <a:off x="739689" y="1668462"/>
            <a:ext cx="5021348" cy="4191000"/>
          </a:xfrm>
        </p:spPr>
        <p:txBody>
          <a:bodyPr wrap="square">
            <a:noAutofit/>
          </a:bodyPr>
          <a:lstStyle>
            <a:lvl1pPr marL="0" indent="0">
              <a:spcBef>
                <a:spcPts val="1224"/>
              </a:spcBef>
              <a:buClr>
                <a:schemeClr val="tx1"/>
              </a:buClr>
              <a:buFont typeface="Wingdings" pitchFamily="2" charset="2"/>
              <a:buNone/>
              <a:defRPr sz="3200" baseline="0">
                <a:solidFill>
                  <a:srgbClr val="000000"/>
                </a:solidFill>
              </a:defRPr>
            </a:lvl1pPr>
            <a:lvl2pPr marL="0" indent="0">
              <a:buNone/>
              <a:defRPr sz="2000" baseline="0">
                <a:solidFill>
                  <a:srgbClr val="000000"/>
                </a:solidFill>
              </a:defRPr>
            </a:lvl2pPr>
            <a:lvl3pPr marL="231775" indent="0">
              <a:buNone/>
              <a:tabLst/>
              <a:defRPr sz="2000" baseline="0">
                <a:solidFill>
                  <a:srgbClr val="000000"/>
                </a:solidFill>
              </a:defRPr>
            </a:lvl3pPr>
            <a:lvl4pPr marL="460375" indent="0">
              <a:buNone/>
              <a:defRPr baseline="0">
                <a:solidFill>
                  <a:srgbClr val="000000"/>
                </a:solidFill>
              </a:defRPr>
            </a:lvl4pPr>
            <a:lvl5pPr marL="685800" indent="0">
              <a:buNone/>
              <a:tabLst/>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218237" y="1668462"/>
            <a:ext cx="5486400" cy="4191000"/>
          </a:xfrm>
        </p:spPr>
        <p:txBody>
          <a:bodyPr wrap="square">
            <a:noAutofit/>
          </a:bodyPr>
          <a:lstStyle>
            <a:lvl1pPr marL="0" indent="0">
              <a:spcBef>
                <a:spcPts val="1224"/>
              </a:spcBef>
              <a:buClr>
                <a:schemeClr val="tx1"/>
              </a:buClr>
              <a:buFont typeface="Wingdings" pitchFamily="2" charset="2"/>
              <a:buNone/>
              <a:defRPr sz="3200" baseline="0">
                <a:solidFill>
                  <a:srgbClr val="000000"/>
                </a:solidFill>
              </a:defRPr>
            </a:lvl1pPr>
            <a:lvl2pPr marL="0" indent="0">
              <a:buNone/>
              <a:defRPr sz="2000" baseline="0">
                <a:solidFill>
                  <a:srgbClr val="000000"/>
                </a:solidFill>
              </a:defRPr>
            </a:lvl2pPr>
            <a:lvl3pPr marL="231775" indent="0">
              <a:buNone/>
              <a:tabLst/>
              <a:defRPr sz="2000" baseline="0">
                <a:solidFill>
                  <a:srgbClr val="000000"/>
                </a:solidFill>
              </a:defRPr>
            </a:lvl3pPr>
            <a:lvl4pPr marL="460375" indent="0">
              <a:buNone/>
              <a:defRPr baseline="0">
                <a:solidFill>
                  <a:srgbClr val="000000"/>
                </a:solidFill>
              </a:defRPr>
            </a:lvl4pPr>
            <a:lvl5pPr marL="685800" indent="0">
              <a:buNone/>
              <a:tabLst/>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9778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837" y="2125662"/>
            <a:ext cx="7315200" cy="2286000"/>
          </a:xfrm>
          <a:noFill/>
        </p:spPr>
        <p:txBody>
          <a:bodyPr wrap="square" tIns="91440" bIns="91440" anchor="t" anchorCtr="0">
            <a:noAutofit/>
          </a:bodyPr>
          <a:lstStyle>
            <a:lvl1pPr>
              <a:defRPr sz="4400" b="1" i="0" spc="-100" baseline="0">
                <a:solidFill>
                  <a:srgbClr val="1E275C"/>
                </a:solidFill>
                <a:latin typeface="Segoe" panose="020B0502040200020203" pitchFamily="34" charset="77"/>
              </a:defRPr>
            </a:lvl1pPr>
          </a:lstStyle>
          <a:p>
            <a:r>
              <a:rPr lang="en-US"/>
              <a:t>Section title</a:t>
            </a:r>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de example">
    <p:bg>
      <p:bgPr>
        <a:solidFill>
          <a:schemeClr val="bg1"/>
        </a:solidFill>
        <a:effectLst/>
      </p:bgPr>
    </p:bg>
    <p:spTree>
      <p:nvGrpSpPr>
        <p:cNvPr id="1" name=""/>
        <p:cNvGrpSpPr/>
        <p:nvPr/>
      </p:nvGrpSpPr>
      <p:grpSpPr>
        <a:xfrm>
          <a:off x="0" y="0"/>
          <a:ext cx="0" cy="0"/>
          <a:chOff x="0" y="0"/>
          <a:chExt cx="0" cy="0"/>
        </a:xfrm>
      </p:grpSpPr>
      <p:pic>
        <p:nvPicPr>
          <p:cNvPr id="4" name="object 3" descr="object 3">
            <a:extLst>
              <a:ext uri="{FF2B5EF4-FFF2-40B4-BE49-F238E27FC236}">
                <a16:creationId xmlns:a16="http://schemas.microsoft.com/office/drawing/2014/main" id="{A5D03D5E-93BB-8906-4997-A84B5DF91C60}"/>
              </a:ext>
            </a:extLst>
          </p:cNvPr>
          <p:cNvPicPr>
            <a:picLocks noChangeAspect="1"/>
          </p:cNvPicPr>
          <p:nvPr userDrawn="1"/>
        </p:nvPicPr>
        <p:blipFill rotWithShape="1">
          <a:blip r:embed="rId2"/>
          <a:srcRect t="80014"/>
          <a:stretch/>
        </p:blipFill>
        <p:spPr>
          <a:xfrm>
            <a:off x="0" y="6049961"/>
            <a:ext cx="12462953" cy="944564"/>
          </a:xfrm>
          <a:prstGeom prst="rect">
            <a:avLst/>
          </a:prstGeom>
          <a:ln w="12700" cap="flat">
            <a:noFill/>
            <a:miter lim="400000"/>
          </a:ln>
          <a:effectLst/>
        </p:spPr>
      </p:pic>
      <p:sp>
        <p:nvSpPr>
          <p:cNvPr id="6" name="object 10">
            <a:extLst>
              <a:ext uri="{FF2B5EF4-FFF2-40B4-BE49-F238E27FC236}">
                <a16:creationId xmlns:a16="http://schemas.microsoft.com/office/drawing/2014/main" id="{3F3FC02D-4163-99D0-F7E6-842667F226E2}"/>
              </a:ext>
            </a:extLst>
          </p:cNvPr>
          <p:cNvSpPr txBox="1"/>
          <p:nvPr userDrawn="1"/>
        </p:nvSpPr>
        <p:spPr>
          <a:xfrm>
            <a:off x="713677" y="6469062"/>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700">
              <a:spcBef>
                <a:spcPts val="100"/>
              </a:spcBef>
              <a:defRPr sz="1300" spc="215">
                <a:solidFill>
                  <a:srgbClr val="3C474C"/>
                </a:solidFill>
                <a:latin typeface="Lucida Sans Unicode"/>
                <a:ea typeface="Lucida Sans Unicode"/>
                <a:cs typeface="Lucida Sans Unicode"/>
                <a:sym typeface="Lucida Sans Unicode"/>
              </a:defRPr>
            </a:pPr>
            <a:r>
              <a:rPr dirty="0">
                <a:solidFill>
                  <a:schemeClr val="bg1"/>
                </a:solidFill>
              </a:rPr>
              <a:t>@</a:t>
            </a:r>
            <a:r>
              <a:rPr spc="-65" dirty="0">
                <a:solidFill>
                  <a:schemeClr val="bg1"/>
                </a:solidFill>
              </a:rPr>
              <a:t> </a:t>
            </a:r>
            <a:r>
              <a:rPr spc="-50" dirty="0">
                <a:solidFill>
                  <a:schemeClr val="bg1"/>
                </a:solidFill>
              </a:rPr>
              <a:t>202</a:t>
            </a:r>
            <a:r>
              <a:rPr lang="en-US" spc="-50" dirty="0">
                <a:solidFill>
                  <a:schemeClr val="bg1"/>
                </a:solidFill>
              </a:rPr>
              <a:t>4</a:t>
            </a:r>
            <a:r>
              <a:rPr spc="-65" dirty="0">
                <a:solidFill>
                  <a:schemeClr val="bg1"/>
                </a:solidFill>
              </a:rPr>
              <a:t> </a:t>
            </a:r>
            <a:r>
              <a:rPr spc="60" dirty="0">
                <a:solidFill>
                  <a:schemeClr val="bg1"/>
                </a:solidFill>
              </a:rPr>
              <a:t>Dynamic</a:t>
            </a:r>
            <a:r>
              <a:rPr spc="-65" dirty="0">
                <a:solidFill>
                  <a:schemeClr val="bg1"/>
                </a:solidFill>
              </a:rPr>
              <a:t> </a:t>
            </a:r>
            <a:r>
              <a:rPr spc="40" dirty="0">
                <a:solidFill>
                  <a:schemeClr val="bg1"/>
                </a:solidFill>
              </a:rPr>
              <a:t>Communities</a:t>
            </a:r>
          </a:p>
        </p:txBody>
      </p:sp>
      <p:pic>
        <p:nvPicPr>
          <p:cNvPr id="2" name="Picture 1">
            <a:extLst>
              <a:ext uri="{FF2B5EF4-FFF2-40B4-BE49-F238E27FC236}">
                <a16:creationId xmlns:a16="http://schemas.microsoft.com/office/drawing/2014/main" id="{DD974097-9BF6-68D5-0533-DFB569618617}"/>
              </a:ext>
            </a:extLst>
          </p:cNvPr>
          <p:cNvPicPr>
            <a:picLocks noChangeAspect="1"/>
          </p:cNvPicPr>
          <p:nvPr userDrawn="1"/>
        </p:nvPicPr>
        <p:blipFill>
          <a:blip r:embed="rId3"/>
          <a:stretch>
            <a:fillRect/>
          </a:stretch>
        </p:blipFill>
        <p:spPr>
          <a:xfrm>
            <a:off x="9350375" y="214270"/>
            <a:ext cx="3086100" cy="1092200"/>
          </a:xfrm>
          <a:prstGeom prst="rect">
            <a:avLst/>
          </a:prstGeom>
        </p:spPr>
      </p:pic>
    </p:spTree>
    <p:extLst>
      <p:ext uri="{BB962C8B-B14F-4D97-AF65-F5344CB8AC3E}">
        <p14:creationId xmlns:p14="http://schemas.microsoft.com/office/powerpoint/2010/main" val="352856024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Content">
    <p:bg>
      <p:bgPr>
        <a:solidFill>
          <a:schemeClr val="bg1"/>
        </a:solidFill>
        <a:effectLst/>
      </p:bgPr>
    </p:bg>
    <p:spTree>
      <p:nvGrpSpPr>
        <p:cNvPr id="1" name=""/>
        <p:cNvGrpSpPr/>
        <p:nvPr/>
      </p:nvGrpSpPr>
      <p:grpSpPr>
        <a:xfrm>
          <a:off x="0" y="0"/>
          <a:ext cx="0" cy="0"/>
          <a:chOff x="0" y="0"/>
          <a:chExt cx="0" cy="0"/>
        </a:xfrm>
      </p:grpSpPr>
      <p:pic>
        <p:nvPicPr>
          <p:cNvPr id="4" name="object 3" descr="object 3">
            <a:extLst>
              <a:ext uri="{FF2B5EF4-FFF2-40B4-BE49-F238E27FC236}">
                <a16:creationId xmlns:a16="http://schemas.microsoft.com/office/drawing/2014/main" id="{A5D03D5E-93BB-8906-4997-A84B5DF91C60}"/>
              </a:ext>
            </a:extLst>
          </p:cNvPr>
          <p:cNvPicPr>
            <a:picLocks noChangeAspect="1"/>
          </p:cNvPicPr>
          <p:nvPr userDrawn="1"/>
        </p:nvPicPr>
        <p:blipFill rotWithShape="1">
          <a:blip r:embed="rId2"/>
          <a:srcRect t="80014"/>
          <a:stretch/>
        </p:blipFill>
        <p:spPr>
          <a:xfrm>
            <a:off x="0" y="6049961"/>
            <a:ext cx="12462953" cy="944564"/>
          </a:xfrm>
          <a:prstGeom prst="rect">
            <a:avLst/>
          </a:prstGeom>
          <a:ln w="12700" cap="flat">
            <a:noFill/>
            <a:miter lim="400000"/>
          </a:ln>
          <a:effectLst/>
        </p:spPr>
      </p:pic>
      <p:sp>
        <p:nvSpPr>
          <p:cNvPr id="6" name="object 10">
            <a:extLst>
              <a:ext uri="{FF2B5EF4-FFF2-40B4-BE49-F238E27FC236}">
                <a16:creationId xmlns:a16="http://schemas.microsoft.com/office/drawing/2014/main" id="{3F3FC02D-4163-99D0-F7E6-842667F226E2}"/>
              </a:ext>
            </a:extLst>
          </p:cNvPr>
          <p:cNvSpPr txBox="1"/>
          <p:nvPr userDrawn="1"/>
        </p:nvSpPr>
        <p:spPr>
          <a:xfrm>
            <a:off x="713677" y="6469062"/>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700">
              <a:spcBef>
                <a:spcPts val="100"/>
              </a:spcBef>
              <a:defRPr sz="1300" spc="215">
                <a:solidFill>
                  <a:srgbClr val="3C474C"/>
                </a:solidFill>
                <a:latin typeface="Lucida Sans Unicode"/>
                <a:ea typeface="Lucida Sans Unicode"/>
                <a:cs typeface="Lucida Sans Unicode"/>
                <a:sym typeface="Lucida Sans Unicode"/>
              </a:defRPr>
            </a:pPr>
            <a:r>
              <a:rPr dirty="0">
                <a:solidFill>
                  <a:schemeClr val="bg1"/>
                </a:solidFill>
              </a:rPr>
              <a:t>@</a:t>
            </a:r>
            <a:r>
              <a:rPr spc="-65" dirty="0">
                <a:solidFill>
                  <a:schemeClr val="bg1"/>
                </a:solidFill>
              </a:rPr>
              <a:t> </a:t>
            </a:r>
            <a:r>
              <a:rPr spc="-50" dirty="0">
                <a:solidFill>
                  <a:schemeClr val="bg1"/>
                </a:solidFill>
              </a:rPr>
              <a:t>202</a:t>
            </a:r>
            <a:r>
              <a:rPr lang="en-US" spc="-50" dirty="0">
                <a:solidFill>
                  <a:schemeClr val="bg1"/>
                </a:solidFill>
              </a:rPr>
              <a:t>4</a:t>
            </a:r>
            <a:r>
              <a:rPr spc="-65" dirty="0">
                <a:solidFill>
                  <a:schemeClr val="bg1"/>
                </a:solidFill>
              </a:rPr>
              <a:t> </a:t>
            </a:r>
            <a:r>
              <a:rPr spc="60" dirty="0">
                <a:solidFill>
                  <a:schemeClr val="bg1"/>
                </a:solidFill>
              </a:rPr>
              <a:t>Dynamic</a:t>
            </a:r>
            <a:r>
              <a:rPr spc="-65" dirty="0">
                <a:solidFill>
                  <a:schemeClr val="bg1"/>
                </a:solidFill>
              </a:rPr>
              <a:t> </a:t>
            </a:r>
            <a:r>
              <a:rPr spc="40" dirty="0">
                <a:solidFill>
                  <a:schemeClr val="bg1"/>
                </a:solidFill>
              </a:rPr>
              <a:t>Communities</a:t>
            </a:r>
          </a:p>
        </p:txBody>
      </p:sp>
      <p:sp>
        <p:nvSpPr>
          <p:cNvPr id="3" name="Title 2">
            <a:extLst>
              <a:ext uri="{FF2B5EF4-FFF2-40B4-BE49-F238E27FC236}">
                <a16:creationId xmlns:a16="http://schemas.microsoft.com/office/drawing/2014/main" id="{45969C0B-617D-29BE-69D1-96DCD556DE15}"/>
              </a:ext>
            </a:extLst>
          </p:cNvPr>
          <p:cNvSpPr>
            <a:spLocks noGrp="1"/>
          </p:cNvSpPr>
          <p:nvPr>
            <p:ph type="title" hasCustomPrompt="1"/>
          </p:nvPr>
        </p:nvSpPr>
        <p:spPr>
          <a:xfrm>
            <a:off x="713677" y="459009"/>
            <a:ext cx="10972484" cy="712249"/>
          </a:xfrm>
        </p:spPr>
        <p:txBody>
          <a:bodyPr/>
          <a:lstStyle>
            <a:lvl1pPr>
              <a:defRPr/>
            </a:lvl1pPr>
          </a:lstStyle>
          <a:p>
            <a:r>
              <a:rPr lang="en-US"/>
              <a:t>Title</a:t>
            </a:r>
          </a:p>
        </p:txBody>
      </p:sp>
      <p:sp>
        <p:nvSpPr>
          <p:cNvPr id="7" name="Text Placeholder 6">
            <a:extLst>
              <a:ext uri="{FF2B5EF4-FFF2-40B4-BE49-F238E27FC236}">
                <a16:creationId xmlns:a16="http://schemas.microsoft.com/office/drawing/2014/main" id="{B19BD2D9-3E59-9AC9-5C71-E4D386FAEFA0}"/>
              </a:ext>
            </a:extLst>
          </p:cNvPr>
          <p:cNvSpPr>
            <a:spLocks noGrp="1"/>
          </p:cNvSpPr>
          <p:nvPr>
            <p:ph type="body" sz="quarter" idx="10"/>
          </p:nvPr>
        </p:nvSpPr>
        <p:spPr>
          <a:xfrm>
            <a:off x="713361" y="1595360"/>
            <a:ext cx="10972800" cy="4035501"/>
          </a:xfrm>
        </p:spPr>
        <p:txBody>
          <a:bodyPr/>
          <a:lstStyle/>
          <a:p>
            <a:pPr lvl="0"/>
            <a:endParaRPr lang="en-US"/>
          </a:p>
        </p:txBody>
      </p:sp>
      <p:pic>
        <p:nvPicPr>
          <p:cNvPr id="8" name="Picture 7">
            <a:extLst>
              <a:ext uri="{FF2B5EF4-FFF2-40B4-BE49-F238E27FC236}">
                <a16:creationId xmlns:a16="http://schemas.microsoft.com/office/drawing/2014/main" id="{17165A25-F545-F0E8-D06C-6484AA82E930}"/>
              </a:ext>
            </a:extLst>
          </p:cNvPr>
          <p:cNvPicPr>
            <a:picLocks noChangeAspect="1"/>
          </p:cNvPicPr>
          <p:nvPr userDrawn="1"/>
        </p:nvPicPr>
        <p:blipFill>
          <a:blip r:embed="rId3"/>
          <a:stretch>
            <a:fillRect/>
          </a:stretch>
        </p:blipFill>
        <p:spPr>
          <a:xfrm>
            <a:off x="9350375" y="214270"/>
            <a:ext cx="3086100" cy="1092200"/>
          </a:xfrm>
          <a:prstGeom prst="rect">
            <a:avLst/>
          </a:prstGeom>
        </p:spPr>
      </p:pic>
    </p:spTree>
    <p:extLst>
      <p:ext uri="{BB962C8B-B14F-4D97-AF65-F5344CB8AC3E}">
        <p14:creationId xmlns:p14="http://schemas.microsoft.com/office/powerpoint/2010/main" val="32498147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peaker notes">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731927" y="1668462"/>
            <a:ext cx="10972484" cy="4941350"/>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9" descr="A close-up of a blue and orange background&#10;&#10;Description automatically generated">
            <a:extLst>
              <a:ext uri="{FF2B5EF4-FFF2-40B4-BE49-F238E27FC236}">
                <a16:creationId xmlns:a16="http://schemas.microsoft.com/office/drawing/2014/main" id="{8327DFD5-09A3-7CE3-FE41-528CB026D806}"/>
              </a:ext>
            </a:extLst>
          </p:cNvPr>
          <p:cNvPicPr>
            <a:picLocks noChangeAspect="1"/>
          </p:cNvPicPr>
          <p:nvPr userDrawn="1"/>
        </p:nvPicPr>
        <p:blipFill>
          <a:blip r:embed="rId12"/>
          <a:stretch>
            <a:fillRect/>
          </a:stretch>
        </p:blipFill>
        <p:spPr>
          <a:xfrm>
            <a:off x="-1" y="0"/>
            <a:ext cx="12436475" cy="6993434"/>
          </a:xfrm>
          <a:prstGeom prst="rect">
            <a:avLst/>
          </a:prstGeom>
        </p:spPr>
      </p:pic>
      <p:sp>
        <p:nvSpPr>
          <p:cNvPr id="2" name="Title Placeholder 1"/>
          <p:cNvSpPr>
            <a:spLocks noGrp="1"/>
          </p:cNvSpPr>
          <p:nvPr>
            <p:ph type="title"/>
          </p:nvPr>
        </p:nvSpPr>
        <p:spPr>
          <a:xfrm>
            <a:off x="732153" y="765713"/>
            <a:ext cx="10972484" cy="712249"/>
          </a:xfrm>
          <a:prstGeom prst="rect">
            <a:avLst/>
          </a:prstGeom>
        </p:spPr>
        <p:txBody>
          <a:bodyPr vert="horz" wrap="square" lIns="146304" tIns="91440" rIns="146304" bIns="91440" rtlCol="0" anchor="ctr">
            <a:noAutofit/>
          </a:bodyPr>
          <a:lstStyle/>
          <a:p>
            <a:r>
              <a:rPr lang="en-US"/>
              <a:t>Click to edit Master title style</a:t>
            </a:r>
          </a:p>
        </p:txBody>
      </p:sp>
      <p:sp>
        <p:nvSpPr>
          <p:cNvPr id="4" name="Text Placeholder 3"/>
          <p:cNvSpPr>
            <a:spLocks noGrp="1"/>
          </p:cNvSpPr>
          <p:nvPr>
            <p:ph type="body" idx="1"/>
          </p:nvPr>
        </p:nvSpPr>
        <p:spPr>
          <a:xfrm>
            <a:off x="731836" y="1668462"/>
            <a:ext cx="10972485" cy="4190999"/>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p:txBody>
      </p:sp>
      <p:grpSp>
        <p:nvGrpSpPr>
          <p:cNvPr id="5" name="Group 4" hidden="1"/>
          <p:cNvGrpSpPr/>
          <p:nvPr userDrawn="1"/>
        </p:nvGrpSpPr>
        <p:grpSpPr>
          <a:xfrm>
            <a:off x="12619037" y="0"/>
            <a:ext cx="952400" cy="5766965"/>
            <a:chOff x="12618968" y="0"/>
            <a:chExt cx="952400" cy="5766965"/>
          </a:xfrm>
        </p:grpSpPr>
        <p:grpSp>
          <p:nvGrpSpPr>
            <p:cNvPr id="6" name="Group 5"/>
            <p:cNvGrpSpPr/>
            <p:nvPr userDrawn="1"/>
          </p:nvGrpSpPr>
          <p:grpSpPr>
            <a:xfrm rot="5400000">
              <a:off x="11582060" y="1045295"/>
              <a:ext cx="2703053" cy="629235"/>
              <a:chOff x="1586734" y="4543426"/>
              <a:chExt cx="2703053" cy="629235"/>
            </a:xfrm>
          </p:grpSpPr>
          <p:sp>
            <p:nvSpPr>
              <p:cNvPr id="14" name="Rectangle 13"/>
              <p:cNvSpPr/>
              <p:nvPr userDrawn="1"/>
            </p:nvSpPr>
            <p:spPr bwMode="auto">
              <a:xfrm>
                <a:off x="1586734" y="4543428"/>
                <a:ext cx="869930" cy="28976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G:0 B:77</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R:5</a:t>
                </a:r>
                <a:r>
                  <a:rPr lang="en-US" sz="500" baseline="0" dirty="0">
                    <a:gradFill>
                      <a:gsLst>
                        <a:gs pos="0">
                          <a:srgbClr val="FFFFFF"/>
                        </a:gs>
                        <a:gs pos="100000">
                          <a:srgbClr val="FFFFFF"/>
                        </a:gs>
                      </a:gsLst>
                      <a:lin ang="5400000" scaled="0"/>
                    </a:gradFill>
                    <a:ea typeface="Segoe UI" pitchFamily="34" charset="0"/>
                    <a:cs typeface="Segoe UI" pitchFamily="34" charset="0"/>
                  </a:rPr>
                  <a:t> G:124 B:193</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28302">
                          <a:schemeClr val="bg1"/>
                        </a:gs>
                        <a:gs pos="67000">
                          <a:schemeClr val="bg1"/>
                        </a:gs>
                      </a:gsLst>
                      <a:lin ang="5400000" scaled="1"/>
                    </a:gradFill>
                    <a:latin typeface="+mn-lt"/>
                    <a:ea typeface="Segoe UI" pitchFamily="34" charset="0"/>
                    <a:cs typeface="Segoe UI" pitchFamily="34" charset="0"/>
                  </a:rPr>
                  <a:t>Red</a:t>
                </a:r>
              </a:p>
              <a:p>
                <a:pPr algn="l" defTabSz="932472" fontAlgn="base">
                  <a:lnSpc>
                    <a:spcPct val="100000"/>
                  </a:lnSpc>
                  <a:spcBef>
                    <a:spcPct val="0"/>
                  </a:spcBef>
                  <a:spcAft>
                    <a:spcPct val="0"/>
                  </a:spcAft>
                </a:pPr>
                <a:r>
                  <a:rPr lang="en-US" sz="500" dirty="0">
                    <a:gradFill>
                      <a:gsLst>
                        <a:gs pos="28302">
                          <a:schemeClr val="bg1"/>
                        </a:gs>
                        <a:gs pos="67000">
                          <a:schemeClr val="bg1"/>
                        </a:gs>
                      </a:gsLst>
                      <a:lin ang="5400000" scaled="1"/>
                    </a:gradFill>
                    <a:ea typeface="Segoe UI" pitchFamily="34" charset="0"/>
                    <a:cs typeface="Segoe UI" pitchFamily="34" charset="0"/>
                  </a:rPr>
                  <a:t>R:237</a:t>
                </a:r>
                <a:r>
                  <a:rPr lang="en-US" sz="500" baseline="0" dirty="0">
                    <a:gradFill>
                      <a:gsLst>
                        <a:gs pos="28302">
                          <a:schemeClr val="bg1"/>
                        </a:gs>
                        <a:gs pos="67000">
                          <a:schemeClr val="bg1"/>
                        </a:gs>
                      </a:gsLst>
                      <a:lin ang="5400000" scaled="1"/>
                    </a:gradFill>
                    <a:ea typeface="Segoe UI" pitchFamily="34" charset="0"/>
                    <a:cs typeface="Segoe UI" pitchFamily="34" charset="0"/>
                  </a:rPr>
                  <a:t> G:38 B:36</a:t>
                </a:r>
                <a:endParaRPr lang="en-US" sz="500" dirty="0">
                  <a:gradFill>
                    <a:gsLst>
                      <a:gs pos="28302">
                        <a:schemeClr val="bg1"/>
                      </a:gs>
                      <a:gs pos="67000">
                        <a:schemeClr val="bg1"/>
                      </a:gs>
                    </a:gsLst>
                    <a:lin ang="5400000" scaled="1"/>
                  </a:gradFill>
                  <a:ea typeface="Segoe UI" pitchFamily="34" charset="0"/>
                  <a:cs typeface="Segoe UI" pitchFamily="34" charset="0"/>
                </a:endParaRPr>
              </a:p>
            </p:txBody>
          </p:sp>
          <p:sp>
            <p:nvSpPr>
              <p:cNvPr id="17" name="Rectangle 16"/>
              <p:cNvSpPr/>
              <p:nvPr userDrawn="1"/>
            </p:nvSpPr>
            <p:spPr bwMode="auto">
              <a:xfrm>
                <a:off x="1586734" y="488289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4717">
                          <a:schemeClr val="tx1"/>
                        </a:gs>
                        <a:gs pos="36000">
                          <a:schemeClr val="tx1"/>
                        </a:gs>
                      </a:gsLst>
                      <a:lin ang="5400000" scaled="0"/>
                    </a:gradFill>
                    <a:latin typeface="+mn-lt"/>
                    <a:ea typeface="Segoe UI" pitchFamily="34" charset="0"/>
                    <a:cs typeface="Segoe UI" pitchFamily="34" charset="0"/>
                  </a:rPr>
                  <a:t>Gold</a:t>
                </a:r>
              </a:p>
              <a:p>
                <a:pPr algn="l" defTabSz="932472" fontAlgn="base">
                  <a:lnSpc>
                    <a:spcPct val="100000"/>
                  </a:lnSpc>
                  <a:spcBef>
                    <a:spcPct val="0"/>
                  </a:spcBef>
                  <a:spcAft>
                    <a:spcPct val="0"/>
                  </a:spcAft>
                </a:pPr>
                <a:r>
                  <a:rPr lang="en-US" sz="500" dirty="0">
                    <a:gradFill>
                      <a:gsLst>
                        <a:gs pos="4717">
                          <a:schemeClr val="tx1"/>
                        </a:gs>
                        <a:gs pos="36000">
                          <a:schemeClr val="tx1"/>
                        </a:gs>
                      </a:gsLst>
                      <a:lin ang="5400000" scaled="0"/>
                    </a:gradFill>
                    <a:ea typeface="Segoe UI" pitchFamily="34" charset="0"/>
                    <a:cs typeface="Segoe UI" pitchFamily="34" charset="0"/>
                  </a:rPr>
                  <a:t>R:254</a:t>
                </a:r>
                <a:r>
                  <a:rPr lang="en-US" sz="500" baseline="0" dirty="0">
                    <a:gradFill>
                      <a:gsLst>
                        <a:gs pos="4717">
                          <a:schemeClr val="tx1"/>
                        </a:gs>
                        <a:gs pos="36000">
                          <a:schemeClr val="tx1"/>
                        </a:gs>
                      </a:gsLst>
                      <a:lin ang="5400000" scaled="0"/>
                    </a:gradFill>
                    <a:ea typeface="Segoe UI" pitchFamily="34" charset="0"/>
                    <a:cs typeface="Segoe UI" pitchFamily="34" charset="0"/>
                  </a:rPr>
                  <a:t> G:197 B:35</a:t>
                </a:r>
                <a:endParaRPr lang="en-US" sz="500" dirty="0">
                  <a:gradFill>
                    <a:gsLst>
                      <a:gs pos="4717">
                        <a:schemeClr val="tx1"/>
                      </a:gs>
                      <a:gs pos="36000">
                        <a:schemeClr val="tx1"/>
                      </a:gs>
                    </a:gsLst>
                    <a:lin ang="5400000" scaled="0"/>
                  </a:gradFill>
                  <a:ea typeface="Segoe UI" pitchFamily="34" charset="0"/>
                  <a:cs typeface="Segoe UI" pitchFamily="34" charset="0"/>
                </a:endParaRPr>
              </a:p>
            </p:txBody>
          </p:sp>
          <p:sp>
            <p:nvSpPr>
              <p:cNvPr id="18" name="Rectangle 17"/>
              <p:cNvSpPr/>
              <p:nvPr userDrawn="1"/>
            </p:nvSpPr>
            <p:spPr bwMode="auto">
              <a:xfrm>
                <a:off x="3419857"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7547">
                          <a:schemeClr val="tx1"/>
                        </a:gs>
                        <a:gs pos="28302">
                          <a:schemeClr val="tx1"/>
                        </a:gs>
                      </a:gsLst>
                      <a:lin ang="5400000" scaled="0"/>
                    </a:gradFill>
                    <a:latin typeface="+mn-lt"/>
                    <a:ea typeface="Segoe UI" pitchFamily="34" charset="0"/>
                    <a:cs typeface="Segoe UI" pitchFamily="34" charset="0"/>
                  </a:rPr>
                  <a:t>Light Green</a:t>
                </a:r>
              </a:p>
              <a:p>
                <a:pPr algn="l" defTabSz="932472" fontAlgn="base">
                  <a:lnSpc>
                    <a:spcPct val="100000"/>
                  </a:lnSpc>
                  <a:spcBef>
                    <a:spcPct val="0"/>
                  </a:spcBef>
                  <a:spcAft>
                    <a:spcPct val="0"/>
                  </a:spcAft>
                </a:pPr>
                <a:r>
                  <a:rPr lang="en-US" sz="500" dirty="0">
                    <a:gradFill>
                      <a:gsLst>
                        <a:gs pos="7547">
                          <a:schemeClr val="tx1"/>
                        </a:gs>
                        <a:gs pos="28302">
                          <a:schemeClr val="tx1"/>
                        </a:gs>
                      </a:gsLst>
                      <a:lin ang="5400000" scaled="0"/>
                    </a:gradFill>
                    <a:ea typeface="Segoe UI" pitchFamily="34" charset="0"/>
                    <a:cs typeface="Segoe UI" pitchFamily="34" charset="0"/>
                  </a:rPr>
                  <a:t>R:</a:t>
                </a:r>
                <a:r>
                  <a:rPr lang="en-US" sz="500" baseline="0" dirty="0">
                    <a:gradFill>
                      <a:gsLst>
                        <a:gs pos="7547">
                          <a:schemeClr val="tx1"/>
                        </a:gs>
                        <a:gs pos="28302">
                          <a:schemeClr val="tx1"/>
                        </a:gs>
                      </a:gsLst>
                      <a:lin ang="5400000" scaled="0"/>
                    </a:gradFill>
                    <a:ea typeface="Segoe UI" pitchFamily="34" charset="0"/>
                    <a:cs typeface="Segoe UI" pitchFamily="34" charset="0"/>
                  </a:rPr>
                  <a:t>186 G:216 B:10</a:t>
                </a:r>
                <a:endParaRPr lang="en-US" sz="500" dirty="0">
                  <a:gradFill>
                    <a:gsLst>
                      <a:gs pos="7547">
                        <a:schemeClr val="tx1"/>
                      </a:gs>
                      <a:gs pos="28302">
                        <a:schemeClr val="tx1"/>
                      </a:gs>
                    </a:gsLst>
                    <a:lin ang="5400000" scaled="0"/>
                  </a:gradFill>
                  <a:ea typeface="Segoe UI" pitchFamily="34" charset="0"/>
                  <a:cs typeface="Segoe UI" pitchFamily="34" charset="0"/>
                </a:endParaRPr>
              </a:p>
            </p:txBody>
          </p:sp>
          <p:sp>
            <p:nvSpPr>
              <p:cNvPr id="19" name="Rectangle 18"/>
              <p:cNvSpPr/>
              <p:nvPr userDrawn="1"/>
            </p:nvSpPr>
            <p:spPr bwMode="auto">
              <a:xfrm>
                <a:off x="2505456" y="4882895"/>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76415">
                          <a:schemeClr val="bg1"/>
                        </a:gs>
                        <a:gs pos="52000">
                          <a:schemeClr val="bg1"/>
                        </a:gs>
                      </a:gsLst>
                      <a:lin ang="5400000" scaled="0"/>
                    </a:gradFill>
                    <a:latin typeface="+mn-lt"/>
                    <a:ea typeface="Segoe UI" pitchFamily="34" charset="0"/>
                    <a:cs typeface="Segoe UI" pitchFamily="34" charset="0"/>
                  </a:rPr>
                  <a:t>Teal</a:t>
                </a:r>
              </a:p>
              <a:p>
                <a:pPr algn="l" defTabSz="932472" fontAlgn="base">
                  <a:lnSpc>
                    <a:spcPct val="100000"/>
                  </a:lnSpc>
                  <a:spcBef>
                    <a:spcPct val="0"/>
                  </a:spcBef>
                  <a:spcAft>
                    <a:spcPct val="0"/>
                  </a:spcAft>
                </a:pPr>
                <a:r>
                  <a:rPr lang="en-US" sz="500" dirty="0">
                    <a:gradFill>
                      <a:gsLst>
                        <a:gs pos="76415">
                          <a:schemeClr val="bg1"/>
                        </a:gs>
                        <a:gs pos="52000">
                          <a:schemeClr val="bg1"/>
                        </a:gs>
                      </a:gsLst>
                      <a:lin ang="5400000" scaled="0"/>
                    </a:gradFill>
                    <a:ea typeface="Segoe UI" pitchFamily="34" charset="0"/>
                    <a:cs typeface="Segoe UI" pitchFamily="34" charset="0"/>
                  </a:rPr>
                  <a:t>R:0</a:t>
                </a:r>
                <a:r>
                  <a:rPr lang="en-US" sz="500" baseline="0" dirty="0">
                    <a:gradFill>
                      <a:gsLst>
                        <a:gs pos="76415">
                          <a:schemeClr val="bg1"/>
                        </a:gs>
                        <a:gs pos="52000">
                          <a:schemeClr val="bg1"/>
                        </a:gs>
                      </a:gsLst>
                      <a:lin ang="5400000" scaled="0"/>
                    </a:gradFill>
                    <a:ea typeface="Segoe UI" pitchFamily="34" charset="0"/>
                    <a:cs typeface="Segoe UI" pitchFamily="34" charset="0"/>
                  </a:rPr>
                  <a:t> G:130 B:114</a:t>
                </a:r>
                <a:endParaRPr lang="en-US" sz="500" dirty="0">
                  <a:gradFill>
                    <a:gsLst>
                      <a:gs pos="76415">
                        <a:schemeClr val="bg1"/>
                      </a:gs>
                      <a:gs pos="52000">
                        <a:schemeClr val="bg1"/>
                      </a:gs>
                    </a:gsLst>
                    <a:lin ang="5400000" scaled="0"/>
                  </a:gradFill>
                  <a:ea typeface="Segoe UI" pitchFamily="34" charset="0"/>
                  <a:cs typeface="Segoe UI" pitchFamily="34" charset="0"/>
                </a:endParaRPr>
              </a:p>
            </p:txBody>
          </p:sp>
        </p:grpSp>
        <p:grpSp>
          <p:nvGrpSpPr>
            <p:cNvPr id="8" name="Group 7"/>
            <p:cNvGrpSpPr/>
            <p:nvPr userDrawn="1"/>
          </p:nvGrpSpPr>
          <p:grpSpPr>
            <a:xfrm rot="5400000">
              <a:off x="11412325" y="4270556"/>
              <a:ext cx="2703052" cy="289766"/>
              <a:chOff x="4476564" y="4543426"/>
              <a:chExt cx="2703052" cy="289766"/>
            </a:xfrm>
          </p:grpSpPr>
          <p:sp>
            <p:nvSpPr>
              <p:cNvPr id="11" name="Rectangle 10"/>
              <p:cNvSpPr/>
              <p:nvPr userDrawn="1"/>
            </p:nvSpPr>
            <p:spPr bwMode="auto">
              <a:xfrm>
                <a:off x="5395286"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32472" fontAlgn="base">
                  <a:lnSpc>
                    <a:spcPct val="100000"/>
                  </a:lnSpc>
                  <a:spcBef>
                    <a:spcPct val="0"/>
                  </a:spcBef>
                  <a:spcAft>
                    <a:spcPct val="0"/>
                  </a:spcAft>
                </a:pPr>
                <a:r>
                  <a:rPr lang="en-US" sz="500" b="1" baseline="0" dirty="0">
                    <a:gradFill>
                      <a:gsLst>
                        <a:gs pos="16981">
                          <a:schemeClr val="tx1"/>
                        </a:gs>
                        <a:gs pos="48000">
                          <a:schemeClr val="tx1"/>
                        </a:gs>
                      </a:gsLst>
                      <a:lin ang="5400000" scaled="0"/>
                    </a:gradFill>
                    <a:ea typeface="Segoe UI" pitchFamily="34" charset="0"/>
                    <a:cs typeface="Segoe UI" pitchFamily="34" charset="0"/>
                  </a:rPr>
                  <a:t>Light Blue</a:t>
                </a:r>
              </a:p>
              <a:p>
                <a:pPr lvl="0" defTabSz="932472" fontAlgn="base">
                  <a:lnSpc>
                    <a:spcPct val="100000"/>
                  </a:lnSpc>
                  <a:spcBef>
                    <a:spcPct val="0"/>
                  </a:spcBef>
                  <a:spcAft>
                    <a:spcPct val="0"/>
                  </a:spcAft>
                </a:pPr>
                <a:r>
                  <a:rPr lang="en-US" sz="500" b="1" baseline="0" dirty="0">
                    <a:gradFill>
                      <a:gsLst>
                        <a:gs pos="16981">
                          <a:schemeClr val="tx1"/>
                        </a:gs>
                        <a:gs pos="48000">
                          <a:schemeClr val="tx1"/>
                        </a:gs>
                      </a:gsLst>
                      <a:lin ang="5400000" scaled="0"/>
                    </a:gradFill>
                    <a:ea typeface="Segoe UI" pitchFamily="34" charset="0"/>
                    <a:cs typeface="Segoe UI" pitchFamily="34" charset="0"/>
                  </a:rPr>
                  <a:t>R:0 G:188 B:242</a:t>
                </a:r>
              </a:p>
            </p:txBody>
          </p:sp>
          <p:sp>
            <p:nvSpPr>
              <p:cNvPr id="12" name="Rectangle 11"/>
              <p:cNvSpPr/>
              <p:nvPr userDrawn="1"/>
            </p:nvSpPr>
            <p:spPr bwMode="auto">
              <a:xfrm>
                <a:off x="6309686" y="4543426"/>
                <a:ext cx="869930" cy="289766"/>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Teal</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a:t>
                </a:r>
                <a:r>
                  <a:rPr lang="en-US" sz="500" baseline="0" dirty="0">
                    <a:gradFill>
                      <a:gsLst>
                        <a:gs pos="2092">
                          <a:srgbClr val="F8F8F8"/>
                        </a:gs>
                        <a:gs pos="10042">
                          <a:srgbClr val="F8F8F8"/>
                        </a:gs>
                      </a:gsLst>
                      <a:lin ang="5400000" scaled="0"/>
                    </a:gradFill>
                    <a:ea typeface="Segoe UI" pitchFamily="34" charset="0"/>
                    <a:cs typeface="Segoe UI" pitchFamily="34" charset="0"/>
                  </a:rPr>
                  <a:t> G:75 B:80</a:t>
                </a:r>
              </a:p>
            </p:txBody>
          </p:sp>
          <p:sp>
            <p:nvSpPr>
              <p:cNvPr id="13" name="Rectangle 12"/>
              <p:cNvSpPr/>
              <p:nvPr userDrawn="1"/>
            </p:nvSpPr>
            <p:spPr bwMode="auto">
              <a:xfrm>
                <a:off x="4476564" y="4543426"/>
                <a:ext cx="869930" cy="28976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2830">
                          <a:schemeClr val="bg2">
                            <a:lumMod val="10000"/>
                          </a:schemeClr>
                        </a:gs>
                        <a:gs pos="16981">
                          <a:schemeClr val="bg2">
                            <a:lumMod val="10000"/>
                          </a:schemeClr>
                        </a:gs>
                      </a:gsLst>
                      <a:lin ang="5400000" scaled="0"/>
                    </a:gradFill>
                    <a:latin typeface="+mn-lt"/>
                    <a:ea typeface="Segoe UI" pitchFamily="34" charset="0"/>
                    <a:cs typeface="Segoe UI" pitchFamily="34" charset="0"/>
                  </a:rPr>
                  <a:t>Gray</a:t>
                </a:r>
              </a:p>
              <a:p>
                <a:pPr algn="l" defTabSz="932472" fontAlgn="base">
                  <a:lnSpc>
                    <a:spcPct val="100000"/>
                  </a:lnSpc>
                  <a:spcBef>
                    <a:spcPct val="0"/>
                  </a:spcBef>
                  <a:spcAft>
                    <a:spcPct val="0"/>
                  </a:spcAft>
                </a:pPr>
                <a:r>
                  <a:rPr lang="en-US" sz="500" dirty="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R:150</a:t>
                </a:r>
                <a:r>
                  <a:rPr lang="en-US" sz="500" baseline="0" dirty="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 G:150 B:150</a:t>
                </a:r>
                <a:endParaRPr lang="en-US" sz="500" dirty="0">
                  <a:gradFill>
                    <a:gsLst>
                      <a:gs pos="2830">
                        <a:schemeClr val="bg2">
                          <a:lumMod val="10000"/>
                        </a:schemeClr>
                      </a:gs>
                      <a:gs pos="16981">
                        <a:schemeClr val="bg2">
                          <a:lumMod val="10000"/>
                        </a:schemeClr>
                      </a:gs>
                    </a:gsLst>
                    <a:lin ang="5400000" scaled="0"/>
                  </a:gradFill>
                  <a:ea typeface="Segoe UI" pitchFamily="34" charset="0"/>
                  <a:cs typeface="Segoe UI" pitchFamily="34" charset="0"/>
                </a:endParaRPr>
              </a:p>
            </p:txBody>
          </p:sp>
        </p:grpSp>
        <p:sp>
          <p:nvSpPr>
            <p:cNvPr id="9" name="TextBox 8"/>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10" name="TextBox 9"/>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
        <p:nvSpPr>
          <p:cNvPr id="3" name="object 10">
            <a:extLst>
              <a:ext uri="{FF2B5EF4-FFF2-40B4-BE49-F238E27FC236}">
                <a16:creationId xmlns:a16="http://schemas.microsoft.com/office/drawing/2014/main" id="{FDAC7605-1A2A-2BC3-3AC8-3BD446317472}"/>
              </a:ext>
            </a:extLst>
          </p:cNvPr>
          <p:cNvSpPr txBox="1"/>
          <p:nvPr userDrawn="1"/>
        </p:nvSpPr>
        <p:spPr>
          <a:xfrm>
            <a:off x="9752328" y="6583362"/>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700">
              <a:spcBef>
                <a:spcPts val="100"/>
              </a:spcBef>
              <a:defRPr sz="1300" spc="215">
                <a:solidFill>
                  <a:srgbClr val="3C474C"/>
                </a:solidFill>
                <a:latin typeface="Lucida Sans Unicode"/>
                <a:ea typeface="Lucida Sans Unicode"/>
                <a:cs typeface="Lucida Sans Unicode"/>
                <a:sym typeface="Lucida Sans Unicode"/>
              </a:defRPr>
            </a:pPr>
            <a:r>
              <a:rPr dirty="0">
                <a:solidFill>
                  <a:schemeClr val="bg1"/>
                </a:solidFill>
              </a:rPr>
              <a:t>@</a:t>
            </a:r>
            <a:r>
              <a:rPr spc="-65" dirty="0">
                <a:solidFill>
                  <a:schemeClr val="bg1"/>
                </a:solidFill>
              </a:rPr>
              <a:t> </a:t>
            </a:r>
            <a:r>
              <a:rPr spc="-50" dirty="0">
                <a:solidFill>
                  <a:schemeClr val="bg1"/>
                </a:solidFill>
              </a:rPr>
              <a:t>202</a:t>
            </a:r>
            <a:r>
              <a:rPr lang="en-US" spc="-50" dirty="0">
                <a:solidFill>
                  <a:schemeClr val="bg1"/>
                </a:solidFill>
              </a:rPr>
              <a:t>4</a:t>
            </a:r>
            <a:r>
              <a:rPr spc="-65" dirty="0">
                <a:solidFill>
                  <a:schemeClr val="bg1"/>
                </a:solidFill>
              </a:rPr>
              <a:t> </a:t>
            </a:r>
            <a:r>
              <a:rPr spc="60" dirty="0">
                <a:solidFill>
                  <a:schemeClr val="bg1"/>
                </a:solidFill>
              </a:rPr>
              <a:t>Dynamic</a:t>
            </a:r>
            <a:r>
              <a:rPr spc="-65" dirty="0">
                <a:solidFill>
                  <a:schemeClr val="bg1"/>
                </a:solidFill>
              </a:rPr>
              <a:t> </a:t>
            </a:r>
            <a:r>
              <a:rPr spc="40" dirty="0">
                <a:solidFill>
                  <a:schemeClr val="bg1"/>
                </a:solidFill>
              </a:rPr>
              <a:t>Communities</a:t>
            </a:r>
          </a:p>
        </p:txBody>
      </p:sp>
      <p:pic>
        <p:nvPicPr>
          <p:cNvPr id="21" name="Picture 20">
            <a:extLst>
              <a:ext uri="{FF2B5EF4-FFF2-40B4-BE49-F238E27FC236}">
                <a16:creationId xmlns:a16="http://schemas.microsoft.com/office/drawing/2014/main" id="{B521CD24-D579-6250-9F9D-FD9139D8F712}"/>
              </a:ext>
            </a:extLst>
          </p:cNvPr>
          <p:cNvPicPr>
            <a:picLocks noChangeAspect="1"/>
          </p:cNvPicPr>
          <p:nvPr userDrawn="1"/>
        </p:nvPicPr>
        <p:blipFill>
          <a:blip r:embed="rId13"/>
          <a:stretch>
            <a:fillRect/>
          </a:stretch>
        </p:blipFill>
        <p:spPr>
          <a:xfrm>
            <a:off x="9350375" y="214270"/>
            <a:ext cx="3086100" cy="109220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5" r:id="rId1"/>
    <p:sldLayoutId id="2147484314" r:id="rId2"/>
    <p:sldLayoutId id="2147484339" r:id="rId3"/>
    <p:sldLayoutId id="2147484295" r:id="rId4"/>
    <p:sldLayoutId id="2147484297" r:id="rId5"/>
    <p:sldLayoutId id="2147484264" r:id="rId6"/>
    <p:sldLayoutId id="2147484338" r:id="rId7"/>
    <p:sldLayoutId id="2147484351" r:id="rId8"/>
    <p:sldLayoutId id="2147484263" r:id="rId9"/>
    <p:sldLayoutId id="2147484337" r:id="rId10"/>
  </p:sldLayoutIdLst>
  <p:transition>
    <p:fade/>
  </p:transition>
  <p:txStyles>
    <p:titleStyle>
      <a:lvl1pPr algn="l" defTabSz="932742" rtl="0" eaLnBrk="1" latinLnBrk="0" hangingPunct="1">
        <a:lnSpc>
          <a:spcPct val="90000"/>
        </a:lnSpc>
        <a:spcBef>
          <a:spcPct val="0"/>
        </a:spcBef>
        <a:buNone/>
        <a:defRPr lang="en-US" sz="4400" b="1" i="0" kern="1200" cap="none" spc="-102" baseline="0" dirty="0" smtClean="0">
          <a:ln w="3175">
            <a:noFill/>
          </a:ln>
          <a:solidFill>
            <a:srgbClr val="1E275C"/>
          </a:solidFill>
          <a:effectLst/>
          <a:latin typeface="Segoe" panose="020B0502040200020203" pitchFamily="34" charset="77"/>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33" userDrawn="1">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0" userDrawn="1">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D9A7C-1210-A2E3-4936-753F4D448E16}"/>
              </a:ext>
            </a:extLst>
          </p:cNvPr>
          <p:cNvSpPr>
            <a:spLocks noGrp="1"/>
          </p:cNvSpPr>
          <p:nvPr>
            <p:ph type="title"/>
          </p:nvPr>
        </p:nvSpPr>
        <p:spPr>
          <a:xfrm>
            <a:off x="855663" y="373063"/>
            <a:ext cx="10725150" cy="13509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00E567-B43C-F191-A69E-49D27BDB92C0}"/>
              </a:ext>
            </a:extLst>
          </p:cNvPr>
          <p:cNvSpPr>
            <a:spLocks noGrp="1"/>
          </p:cNvSpPr>
          <p:nvPr>
            <p:ph type="body" idx="1"/>
          </p:nvPr>
        </p:nvSpPr>
        <p:spPr>
          <a:xfrm>
            <a:off x="855663" y="1862138"/>
            <a:ext cx="10725150" cy="44370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4463159"/>
      </p:ext>
    </p:extLst>
  </p:cSld>
  <p:clrMap bg1="lt1" tx1="dk1" bg2="lt2" tx2="dk2" accent1="accent1" accent2="accent2" accent3="accent3" accent4="accent4" accent5="accent5" accent6="accent6" hlink="hlink" folHlink="folHlink"/>
  <p:sldLayoutIdLst>
    <p:sldLayoutId id="21474843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cityscape with a tower&#10;&#10;Description automatically generated">
            <a:extLst>
              <a:ext uri="{FF2B5EF4-FFF2-40B4-BE49-F238E27FC236}">
                <a16:creationId xmlns:a16="http://schemas.microsoft.com/office/drawing/2014/main" id="{2A8A7702-D849-EC39-1AE7-83E4F3900458}"/>
              </a:ext>
            </a:extLst>
          </p:cNvPr>
          <p:cNvPicPr>
            <a:picLocks noChangeAspect="1"/>
          </p:cNvPicPr>
          <p:nvPr/>
        </p:nvPicPr>
        <p:blipFill rotWithShape="1">
          <a:blip r:embed="rId2">
            <a:alphaModFix amt="23000"/>
          </a:blip>
          <a:srcRect t="15959"/>
          <a:stretch/>
        </p:blipFill>
        <p:spPr>
          <a:xfrm>
            <a:off x="0" y="0"/>
            <a:ext cx="12436475" cy="6994524"/>
          </a:xfrm>
          <a:prstGeom prst="rect">
            <a:avLst/>
          </a:prstGeom>
        </p:spPr>
      </p:pic>
      <p:pic>
        <p:nvPicPr>
          <p:cNvPr id="17" name="Picture 16" descr="A picture containing font, graphics, graphic design, text&#10;&#10;Description automatically generated">
            <a:extLst>
              <a:ext uri="{FF2B5EF4-FFF2-40B4-BE49-F238E27FC236}">
                <a16:creationId xmlns:a16="http://schemas.microsoft.com/office/drawing/2014/main" id="{DA7104A4-1876-F218-924C-1DBE7991C831}"/>
              </a:ext>
            </a:extLst>
          </p:cNvPr>
          <p:cNvPicPr>
            <a:picLocks noChangeAspect="1"/>
          </p:cNvPicPr>
          <p:nvPr/>
        </p:nvPicPr>
        <p:blipFill>
          <a:blip r:embed="rId3"/>
          <a:stretch>
            <a:fillRect/>
          </a:stretch>
        </p:blipFill>
        <p:spPr>
          <a:xfrm>
            <a:off x="1912936" y="854072"/>
            <a:ext cx="7658101" cy="1773058"/>
          </a:xfrm>
          <a:prstGeom prst="rect">
            <a:avLst/>
          </a:prstGeom>
        </p:spPr>
      </p:pic>
      <p:sp>
        <p:nvSpPr>
          <p:cNvPr id="2" name="TextBox 1">
            <a:extLst>
              <a:ext uri="{FF2B5EF4-FFF2-40B4-BE49-F238E27FC236}">
                <a16:creationId xmlns:a16="http://schemas.microsoft.com/office/drawing/2014/main" id="{8B1F283B-2ED3-34AA-C2A9-C297486AB75C}"/>
              </a:ext>
            </a:extLst>
          </p:cNvPr>
          <p:cNvSpPr txBox="1"/>
          <p:nvPr/>
        </p:nvSpPr>
        <p:spPr>
          <a:xfrm>
            <a:off x="46037" y="5652619"/>
            <a:ext cx="6172200" cy="1158779"/>
          </a:xfrm>
          <a:prstGeom prst="rect">
            <a:avLst/>
          </a:prstGeom>
          <a:noFill/>
        </p:spPr>
        <p:txBody>
          <a:bodyPr wrap="square" lIns="182880" tIns="146304" rIns="182880" bIns="146304" rtlCol="0">
            <a:spAutoFit/>
          </a:bodyPr>
          <a:lstStyle/>
          <a:p>
            <a:pPr>
              <a:lnSpc>
                <a:spcPct val="90000"/>
              </a:lnSpc>
              <a:spcAft>
                <a:spcPts val="600"/>
              </a:spcAft>
            </a:pPr>
            <a:r>
              <a:rPr lang="en-US" sz="2800" b="1" dirty="0">
                <a:solidFill>
                  <a:srgbClr val="1B4499"/>
                </a:solidFill>
                <a:latin typeface="Poppins SemiBold" pitchFamily="2" charset="77"/>
                <a:ea typeface="Helvetica Neue Condensed Black" panose="02000503000000020004" pitchFamily="2" charset="0"/>
                <a:cs typeface="Poppins SemiBold" pitchFamily="2" charset="77"/>
              </a:rPr>
              <a:t>San Antonio, Texas</a:t>
            </a:r>
          </a:p>
          <a:p>
            <a:pPr>
              <a:lnSpc>
                <a:spcPct val="90000"/>
              </a:lnSpc>
              <a:spcAft>
                <a:spcPts val="600"/>
              </a:spcAft>
            </a:pPr>
            <a:r>
              <a:rPr lang="en-US" sz="2800" b="1" dirty="0">
                <a:solidFill>
                  <a:srgbClr val="1B4499"/>
                </a:solidFill>
                <a:latin typeface="Poppins SemiBold" pitchFamily="2" charset="77"/>
                <a:ea typeface="Helvetica Neue Condensed Black" panose="02000503000000020004" pitchFamily="2" charset="0"/>
                <a:cs typeface="Poppins SemiBold" pitchFamily="2" charset="77"/>
              </a:rPr>
              <a:t>October 13-17, 2024</a:t>
            </a:r>
          </a:p>
        </p:txBody>
      </p:sp>
      <p:sp>
        <p:nvSpPr>
          <p:cNvPr id="3" name="Title 1">
            <a:extLst>
              <a:ext uri="{FF2B5EF4-FFF2-40B4-BE49-F238E27FC236}">
                <a16:creationId xmlns:a16="http://schemas.microsoft.com/office/drawing/2014/main" id="{42D04AF0-5488-4BA1-8584-765C41B0EF7A}"/>
              </a:ext>
            </a:extLst>
          </p:cNvPr>
          <p:cNvSpPr>
            <a:spLocks noGrp="1"/>
          </p:cNvSpPr>
          <p:nvPr>
            <p:ph type="title"/>
          </p:nvPr>
        </p:nvSpPr>
        <p:spPr>
          <a:xfrm>
            <a:off x="655637" y="2888974"/>
            <a:ext cx="11359154" cy="1576699"/>
          </a:xfrm>
          <a:ln>
            <a:noFill/>
          </a:ln>
        </p:spPr>
        <p:txBody>
          <a:bodyPr/>
          <a:lstStyle>
            <a:lvl1pPr>
              <a:defRPr sz="4400"/>
            </a:lvl1pPr>
          </a:lstStyle>
          <a:p>
            <a:r>
              <a:rPr lang="en-US" b="1" dirty="0">
                <a:solidFill>
                  <a:srgbClr val="1E275C"/>
                </a:solidFill>
              </a:rPr>
              <a:t>Stop exporting your SmartLists to Exce</a:t>
            </a:r>
            <a:r>
              <a:rPr lang="en-US" dirty="0"/>
              <a:t>l!</a:t>
            </a:r>
            <a:br>
              <a:rPr lang="en-US" dirty="0"/>
            </a:br>
            <a:r>
              <a:rPr lang="en-US" dirty="0"/>
              <a:t>Create Excel Refreshable Reports instead!</a:t>
            </a:r>
            <a:endParaRPr lang="en-US" b="1" dirty="0">
              <a:solidFill>
                <a:srgbClr val="1E275C"/>
              </a:solidFill>
            </a:endParaRPr>
          </a:p>
        </p:txBody>
      </p:sp>
    </p:spTree>
    <p:extLst>
      <p:ext uri="{BB962C8B-B14F-4D97-AF65-F5344CB8AC3E}">
        <p14:creationId xmlns:p14="http://schemas.microsoft.com/office/powerpoint/2010/main" val="166371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32153" y="765713"/>
            <a:ext cx="10972484" cy="712249"/>
          </a:xfrm>
        </p:spPr>
        <p:txBody>
          <a:bodyPr/>
          <a:lstStyle/>
          <a:p>
            <a:r>
              <a:rPr lang="en-US" dirty="0"/>
              <a:t>Connection Properties</a:t>
            </a:r>
            <a:endParaRPr lang="en-US" b="1" dirty="0"/>
          </a:p>
        </p:txBody>
      </p:sp>
      <p:sp>
        <p:nvSpPr>
          <p:cNvPr id="3" name="Text Placeholder 4">
            <a:extLst>
              <a:ext uri="{FF2B5EF4-FFF2-40B4-BE49-F238E27FC236}">
                <a16:creationId xmlns:a16="http://schemas.microsoft.com/office/drawing/2014/main" id="{E377B58C-4447-78D4-6BAB-9871613D4EAB}"/>
              </a:ext>
            </a:extLst>
          </p:cNvPr>
          <p:cNvSpPr txBox="1">
            <a:spLocks/>
          </p:cNvSpPr>
          <p:nvPr/>
        </p:nvSpPr>
        <p:spPr>
          <a:xfrm>
            <a:off x="732153" y="1668462"/>
            <a:ext cx="10972484" cy="4191000"/>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cs typeface="Verdana" panose="020B0604030504040204" pitchFamily="34" charset="0"/>
              </a:rPr>
              <a:t>Specify how and when the query should run</a:t>
            </a:r>
          </a:p>
          <a:p>
            <a:r>
              <a:rPr lang="en-US" dirty="0">
                <a:latin typeface="Verdana" panose="020B0604030504040204" pitchFamily="34" charset="0"/>
                <a:ea typeface="Verdana" panose="020B0604030504040204" pitchFamily="34" charset="0"/>
                <a:cs typeface="Verdana" panose="020B0604030504040204" pitchFamily="34" charset="0"/>
              </a:rPr>
              <a:t>Data Tab -&gt; Queries &amp; Connections</a:t>
            </a:r>
          </a:p>
          <a:p>
            <a:r>
              <a:rPr lang="en-US" dirty="0">
                <a:latin typeface="Verdana" panose="020B0604030504040204" pitchFamily="34" charset="0"/>
                <a:ea typeface="Verdana" panose="020B0604030504040204" pitchFamily="34" charset="0"/>
                <a:cs typeface="Verdana" panose="020B0604030504040204" pitchFamily="34" charset="0"/>
              </a:rPr>
              <a:t>Right click on Connection and select Properties</a:t>
            </a:r>
          </a:p>
          <a:p>
            <a:r>
              <a:rPr lang="en-US" dirty="0">
                <a:latin typeface="Verdana" panose="020B0604030504040204" pitchFamily="34" charset="0"/>
                <a:ea typeface="Verdana" panose="020B0604030504040204" pitchFamily="34" charset="0"/>
                <a:cs typeface="Verdana" panose="020B0604030504040204" pitchFamily="34" charset="0"/>
              </a:rPr>
              <a:t>Usage and Definition Tabs</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74058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B6D92A1-821C-DB3F-1408-24471FA9EA6B}"/>
              </a:ext>
            </a:extLst>
          </p:cNvPr>
          <p:cNvPicPr>
            <a:picLocks noChangeAspect="1"/>
          </p:cNvPicPr>
          <p:nvPr/>
        </p:nvPicPr>
        <p:blipFill>
          <a:blip r:embed="rId3"/>
          <a:stretch>
            <a:fillRect/>
          </a:stretch>
        </p:blipFill>
        <p:spPr>
          <a:xfrm>
            <a:off x="7333557" y="1346436"/>
            <a:ext cx="4915308" cy="5206893"/>
          </a:xfrm>
          <a:prstGeom prst="rect">
            <a:avLst/>
          </a:prstGeom>
        </p:spPr>
      </p:pic>
      <p:sp>
        <p:nvSpPr>
          <p:cNvPr id="14" name="Refresh All Highlight">
            <a:extLst>
              <a:ext uri="{FF2B5EF4-FFF2-40B4-BE49-F238E27FC236}">
                <a16:creationId xmlns:a16="http://schemas.microsoft.com/office/drawing/2014/main" id="{6609ABB0-5051-F0ED-4D13-80439EE0E040}"/>
              </a:ext>
            </a:extLst>
          </p:cNvPr>
          <p:cNvSpPr txBox="1">
            <a:spLocks/>
          </p:cNvSpPr>
          <p:nvPr/>
        </p:nvSpPr>
        <p:spPr>
          <a:xfrm>
            <a:off x="7543953" y="3948223"/>
            <a:ext cx="2315974" cy="286498"/>
          </a:xfrm>
          <a:prstGeom prst="rect">
            <a:avLst/>
          </a:prstGeom>
          <a:noFill/>
          <a:ln w="22225">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9" name="Refesh All">
            <a:extLst>
              <a:ext uri="{FF2B5EF4-FFF2-40B4-BE49-F238E27FC236}">
                <a16:creationId xmlns:a16="http://schemas.microsoft.com/office/drawing/2014/main" id="{E08B8CF9-6EB9-0D1B-A75F-0E972F1D2524}"/>
              </a:ext>
            </a:extLst>
          </p:cNvPr>
          <p:cNvSpPr txBox="1">
            <a:spLocks/>
          </p:cNvSpPr>
          <p:nvPr/>
        </p:nvSpPr>
        <p:spPr>
          <a:xfrm>
            <a:off x="591018" y="1721470"/>
            <a:ext cx="6554062" cy="4831858"/>
          </a:xfrm>
          <a:prstGeom prst="rect">
            <a:avLst/>
          </a:prstGeom>
          <a:solidFill>
            <a:schemeClr val="bg1"/>
          </a:solidFill>
          <a:ln w="25400">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Refresh on Refresh All</a:t>
            </a:r>
          </a:p>
          <a:p>
            <a:pPr marL="0" indent="0">
              <a:buNone/>
            </a:pPr>
            <a:r>
              <a:rPr lang="en-US" dirty="0"/>
              <a:t>I usually turn this on when there is only one or two connections in a workbook.</a:t>
            </a:r>
          </a:p>
          <a:p>
            <a:pPr marL="0" indent="0">
              <a:buNone/>
            </a:pPr>
            <a:endParaRPr lang="en-US" dirty="0"/>
          </a:p>
          <a:p>
            <a:pPr marL="0" indent="0">
              <a:buNone/>
            </a:pPr>
            <a:r>
              <a:rPr lang="en-US" dirty="0"/>
              <a:t>I have one workbook with 21 connections where this is turned off.</a:t>
            </a:r>
          </a:p>
        </p:txBody>
      </p:sp>
      <p:sp>
        <p:nvSpPr>
          <p:cNvPr id="13" name="Open Highlight">
            <a:extLst>
              <a:ext uri="{FF2B5EF4-FFF2-40B4-BE49-F238E27FC236}">
                <a16:creationId xmlns:a16="http://schemas.microsoft.com/office/drawing/2014/main" id="{61FFE293-DCA8-06B3-A2E1-00AD9CD10DE6}"/>
              </a:ext>
            </a:extLst>
          </p:cNvPr>
          <p:cNvSpPr txBox="1">
            <a:spLocks/>
          </p:cNvSpPr>
          <p:nvPr/>
        </p:nvSpPr>
        <p:spPr>
          <a:xfrm>
            <a:off x="7543953" y="3593804"/>
            <a:ext cx="4301505" cy="421841"/>
          </a:xfrm>
          <a:prstGeom prst="rect">
            <a:avLst/>
          </a:prstGeom>
          <a:noFill/>
          <a:ln w="22225">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8" name="Open">
            <a:extLst>
              <a:ext uri="{FF2B5EF4-FFF2-40B4-BE49-F238E27FC236}">
                <a16:creationId xmlns:a16="http://schemas.microsoft.com/office/drawing/2014/main" id="{B9A6DD3C-06DB-1782-4991-E9D9CEDA829B}"/>
              </a:ext>
            </a:extLst>
          </p:cNvPr>
          <p:cNvSpPr txBox="1">
            <a:spLocks/>
          </p:cNvSpPr>
          <p:nvPr/>
        </p:nvSpPr>
        <p:spPr>
          <a:xfrm>
            <a:off x="591017" y="1721470"/>
            <a:ext cx="6554063" cy="4831858"/>
          </a:xfrm>
          <a:prstGeom prst="rect">
            <a:avLst/>
          </a:prstGeom>
          <a:solidFill>
            <a:schemeClr val="bg1"/>
          </a:solidFill>
          <a:ln w="25400">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Refresh when opening</a:t>
            </a:r>
            <a:endParaRPr lang="en-US" dirty="0"/>
          </a:p>
          <a:p>
            <a:pPr marL="0" indent="0">
              <a:buNone/>
            </a:pPr>
            <a:r>
              <a:rPr lang="en-US" dirty="0"/>
              <a:t>Turn on – people get used to seeing "live" data.</a:t>
            </a:r>
          </a:p>
          <a:p>
            <a:pPr marL="0" indent="0">
              <a:buNone/>
            </a:pPr>
            <a:endParaRPr lang="en-US" dirty="0"/>
          </a:p>
          <a:p>
            <a:pPr marL="0" indent="0">
              <a:buNone/>
            </a:pPr>
            <a:r>
              <a:rPr lang="en-US" b="1" dirty="0"/>
              <a:t>Remove data when saving</a:t>
            </a:r>
          </a:p>
          <a:p>
            <a:pPr marL="0" indent="0">
              <a:buNone/>
            </a:pPr>
            <a:r>
              <a:rPr lang="en-US" dirty="0"/>
              <a:t>Great for sensitive data.</a:t>
            </a:r>
            <a:endParaRPr lang="en-US" b="1" dirty="0"/>
          </a:p>
        </p:txBody>
      </p:sp>
      <p:sp>
        <p:nvSpPr>
          <p:cNvPr id="12" name="Refresh Highlight">
            <a:extLst>
              <a:ext uri="{FF2B5EF4-FFF2-40B4-BE49-F238E27FC236}">
                <a16:creationId xmlns:a16="http://schemas.microsoft.com/office/drawing/2014/main" id="{D3E12F4B-A6D4-23A2-96B3-E16C44999273}"/>
              </a:ext>
            </a:extLst>
          </p:cNvPr>
          <p:cNvSpPr txBox="1">
            <a:spLocks/>
          </p:cNvSpPr>
          <p:nvPr/>
        </p:nvSpPr>
        <p:spPr>
          <a:xfrm>
            <a:off x="7543953" y="3327364"/>
            <a:ext cx="2365591" cy="295200"/>
          </a:xfrm>
          <a:prstGeom prst="rect">
            <a:avLst/>
          </a:prstGeom>
          <a:noFill/>
          <a:ln w="22225">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7" name="Refresh">
            <a:extLst>
              <a:ext uri="{FF2B5EF4-FFF2-40B4-BE49-F238E27FC236}">
                <a16:creationId xmlns:a16="http://schemas.microsoft.com/office/drawing/2014/main" id="{6A2F77A6-69B0-D900-7378-862E386ED407}"/>
              </a:ext>
            </a:extLst>
          </p:cNvPr>
          <p:cNvSpPr txBox="1">
            <a:spLocks/>
          </p:cNvSpPr>
          <p:nvPr/>
        </p:nvSpPr>
        <p:spPr>
          <a:xfrm>
            <a:off x="591018" y="1721470"/>
            <a:ext cx="6554062" cy="4831858"/>
          </a:xfrm>
          <a:prstGeom prst="rect">
            <a:avLst/>
          </a:prstGeom>
          <a:solidFill>
            <a:schemeClr val="bg1"/>
          </a:solidFill>
          <a:ln w="25400">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Refresh every</a:t>
            </a:r>
          </a:p>
          <a:p>
            <a:pPr marL="0" indent="0">
              <a:buNone/>
            </a:pPr>
            <a:r>
              <a:rPr lang="en-US" dirty="0"/>
              <a:t>Excel will refresh the data every n minutes.</a:t>
            </a:r>
          </a:p>
          <a:p>
            <a:pPr marL="0" indent="0">
              <a:buNone/>
            </a:pPr>
            <a:endParaRPr lang="en-US" dirty="0"/>
          </a:p>
          <a:p>
            <a:pPr marL="0" indent="0">
              <a:buNone/>
            </a:pPr>
            <a:r>
              <a:rPr lang="en-US" dirty="0"/>
              <a:t>I have not found a use case for this yet.</a:t>
            </a:r>
          </a:p>
        </p:txBody>
      </p:sp>
      <p:sp>
        <p:nvSpPr>
          <p:cNvPr id="11" name="Background Highlight">
            <a:extLst>
              <a:ext uri="{FF2B5EF4-FFF2-40B4-BE49-F238E27FC236}">
                <a16:creationId xmlns:a16="http://schemas.microsoft.com/office/drawing/2014/main" id="{191E8EC8-D800-50FB-84E9-00BFA8879EAB}"/>
              </a:ext>
            </a:extLst>
          </p:cNvPr>
          <p:cNvSpPr txBox="1">
            <a:spLocks/>
          </p:cNvSpPr>
          <p:nvPr/>
        </p:nvSpPr>
        <p:spPr>
          <a:xfrm>
            <a:off x="7543953" y="3076761"/>
            <a:ext cx="1784346" cy="295200"/>
          </a:xfrm>
          <a:prstGeom prst="rect">
            <a:avLst/>
          </a:prstGeom>
          <a:noFill/>
          <a:ln w="22225">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6" name="Background">
            <a:extLst>
              <a:ext uri="{FF2B5EF4-FFF2-40B4-BE49-F238E27FC236}">
                <a16:creationId xmlns:a16="http://schemas.microsoft.com/office/drawing/2014/main" id="{9184694A-85C9-747F-2360-29F011C7EF20}"/>
              </a:ext>
            </a:extLst>
          </p:cNvPr>
          <p:cNvSpPr txBox="1">
            <a:spLocks/>
          </p:cNvSpPr>
          <p:nvPr/>
        </p:nvSpPr>
        <p:spPr>
          <a:xfrm>
            <a:off x="591018" y="1721469"/>
            <a:ext cx="6554062" cy="4831859"/>
          </a:xfrm>
          <a:prstGeom prst="rect">
            <a:avLst/>
          </a:prstGeom>
          <a:solidFill>
            <a:schemeClr val="bg1"/>
          </a:solidFill>
          <a:ln w="25400">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Enable background refresh</a:t>
            </a:r>
          </a:p>
          <a:p>
            <a:pPr marL="0" indent="0">
              <a:buNone/>
            </a:pPr>
            <a:r>
              <a:rPr lang="en-US" dirty="0"/>
              <a:t>Allows </a:t>
            </a:r>
            <a:r>
              <a:rPr lang="en-US"/>
              <a:t>you </a:t>
            </a:r>
            <a:r>
              <a:rPr lang="en-US" dirty="0"/>
              <a:t>to</a:t>
            </a:r>
            <a:r>
              <a:rPr lang="en-US"/>
              <a:t> use </a:t>
            </a:r>
            <a:r>
              <a:rPr lang="en-US" dirty="0"/>
              <a:t>Excel while the query is running.</a:t>
            </a:r>
          </a:p>
          <a:p>
            <a:pPr marL="0" indent="0">
              <a:buNone/>
            </a:pPr>
            <a:endParaRPr lang="en-US" dirty="0"/>
          </a:p>
          <a:p>
            <a:pPr marL="0" indent="0">
              <a:buNone/>
            </a:pPr>
            <a:r>
              <a:rPr lang="en-US" dirty="0"/>
              <a:t>Wait for Excel </a:t>
            </a:r>
            <a:r>
              <a:rPr lang="en-US"/>
              <a:t>to run the </a:t>
            </a:r>
            <a:r>
              <a:rPr lang="en-US" dirty="0"/>
              <a:t>query before you try to do anything.</a:t>
            </a:r>
          </a:p>
          <a:p>
            <a:pPr marL="0" indent="0">
              <a:buNone/>
            </a:pPr>
            <a:endParaRPr lang="en-US" dirty="0"/>
          </a:p>
          <a:p>
            <a:pPr marL="0" indent="0">
              <a:buNone/>
            </a:pPr>
            <a:r>
              <a:rPr lang="en-US" dirty="0"/>
              <a:t>Turn this off.</a:t>
            </a:r>
          </a:p>
        </p:txBody>
      </p:sp>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Usage – Connection Properties</a:t>
            </a:r>
          </a:p>
        </p:txBody>
      </p:sp>
    </p:spTree>
    <p:extLst>
      <p:ext uri="{BB962C8B-B14F-4D97-AF65-F5344CB8AC3E}">
        <p14:creationId xmlns:p14="http://schemas.microsoft.com/office/powerpoint/2010/main" val="2550080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0" presetClass="exit" presetSubtype="0" fill="hold" grpId="1" nodeType="withEffect">
                                  <p:stCondLst>
                                    <p:cond delay="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3" grpId="0" animBg="1"/>
      <p:bldP spid="13" grpId="1" animBg="1"/>
      <p:bldP spid="8" grpId="0" animBg="1"/>
      <p:bldP spid="8" grpId="1" animBg="1"/>
      <p:bldP spid="12" grpId="0" animBg="1"/>
      <p:bldP spid="12" grpId="1" animBg="1"/>
      <p:bldP spid="7" grpId="0" animBg="1"/>
      <p:bldP spid="7" grpId="1" animBg="1"/>
      <p:bldP spid="11" grpId="0" animBg="1"/>
      <p:bldP spid="11" grpId="1" animBg="1"/>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CE4E4769-B68B-5B92-4167-ECB502C95ECA}"/>
              </a:ext>
            </a:extLst>
          </p:cNvPr>
          <p:cNvPicPr>
            <a:picLocks noChangeAspect="1"/>
          </p:cNvPicPr>
          <p:nvPr/>
        </p:nvPicPr>
        <p:blipFill>
          <a:blip r:embed="rId3"/>
          <a:stretch>
            <a:fillRect/>
          </a:stretch>
        </p:blipFill>
        <p:spPr>
          <a:xfrm>
            <a:off x="7333556" y="1346436"/>
            <a:ext cx="4915308" cy="6310754"/>
          </a:xfrm>
          <a:prstGeom prst="rect">
            <a:avLst/>
          </a:prstGeom>
        </p:spPr>
      </p:pic>
      <p:sp>
        <p:nvSpPr>
          <p:cNvPr id="14" name="Command Text Highlight">
            <a:extLst>
              <a:ext uri="{FF2B5EF4-FFF2-40B4-BE49-F238E27FC236}">
                <a16:creationId xmlns:a16="http://schemas.microsoft.com/office/drawing/2014/main" id="{6609ABB0-5051-F0ED-4D13-80439EE0E040}"/>
              </a:ext>
            </a:extLst>
          </p:cNvPr>
          <p:cNvSpPr txBox="1">
            <a:spLocks/>
          </p:cNvSpPr>
          <p:nvPr/>
        </p:nvSpPr>
        <p:spPr>
          <a:xfrm>
            <a:off x="8543413" y="5287926"/>
            <a:ext cx="2315974" cy="286498"/>
          </a:xfrm>
          <a:prstGeom prst="rect">
            <a:avLst/>
          </a:prstGeom>
          <a:noFill/>
          <a:ln w="22225">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9" name="Command Text All">
            <a:extLst>
              <a:ext uri="{FF2B5EF4-FFF2-40B4-BE49-F238E27FC236}">
                <a16:creationId xmlns:a16="http://schemas.microsoft.com/office/drawing/2014/main" id="{E08B8CF9-6EB9-0D1B-A75F-0E972F1D2524}"/>
              </a:ext>
            </a:extLst>
          </p:cNvPr>
          <p:cNvSpPr txBox="1">
            <a:spLocks/>
          </p:cNvSpPr>
          <p:nvPr/>
        </p:nvSpPr>
        <p:spPr>
          <a:xfrm>
            <a:off x="591018" y="1721470"/>
            <a:ext cx="6554062" cy="4831858"/>
          </a:xfrm>
          <a:prstGeom prst="rect">
            <a:avLst/>
          </a:prstGeom>
          <a:solidFill>
            <a:schemeClr val="bg1"/>
          </a:solidFill>
          <a:ln w="25400">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Command Text</a:t>
            </a:r>
          </a:p>
          <a:p>
            <a:pPr marL="0" indent="0">
              <a:buNone/>
            </a:pPr>
            <a:r>
              <a:rPr lang="en-US" dirty="0"/>
              <a:t>The table, view, or SQL code to execute to obtain the data</a:t>
            </a:r>
          </a:p>
        </p:txBody>
      </p:sp>
      <p:sp>
        <p:nvSpPr>
          <p:cNvPr id="13" name="Command Type Highlight">
            <a:extLst>
              <a:ext uri="{FF2B5EF4-FFF2-40B4-BE49-F238E27FC236}">
                <a16:creationId xmlns:a16="http://schemas.microsoft.com/office/drawing/2014/main" id="{61FFE293-DCA8-06B3-A2E1-00AD9CD10DE6}"/>
              </a:ext>
            </a:extLst>
          </p:cNvPr>
          <p:cNvSpPr txBox="1">
            <a:spLocks/>
          </p:cNvSpPr>
          <p:nvPr/>
        </p:nvSpPr>
        <p:spPr>
          <a:xfrm>
            <a:off x="8548577" y="4961860"/>
            <a:ext cx="1319225" cy="311195"/>
          </a:xfrm>
          <a:prstGeom prst="rect">
            <a:avLst/>
          </a:prstGeom>
          <a:noFill/>
          <a:ln w="22225">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8" name="Command Type">
            <a:extLst>
              <a:ext uri="{FF2B5EF4-FFF2-40B4-BE49-F238E27FC236}">
                <a16:creationId xmlns:a16="http://schemas.microsoft.com/office/drawing/2014/main" id="{B9A6DD3C-06DB-1782-4991-E9D9CEDA829B}"/>
              </a:ext>
            </a:extLst>
          </p:cNvPr>
          <p:cNvSpPr txBox="1">
            <a:spLocks/>
          </p:cNvSpPr>
          <p:nvPr/>
        </p:nvSpPr>
        <p:spPr>
          <a:xfrm>
            <a:off x="591017" y="1721470"/>
            <a:ext cx="6554063" cy="4831858"/>
          </a:xfrm>
          <a:prstGeom prst="rect">
            <a:avLst/>
          </a:prstGeom>
          <a:solidFill>
            <a:schemeClr val="bg1"/>
          </a:solidFill>
          <a:ln w="25400">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Command Type</a:t>
            </a:r>
          </a:p>
          <a:p>
            <a:pPr marL="0" indent="0">
              <a:buNone/>
            </a:pPr>
            <a:r>
              <a:rPr lang="en-US" b="1" dirty="0"/>
              <a:t>SQL</a:t>
            </a:r>
            <a:r>
              <a:rPr lang="en-US" dirty="0"/>
              <a:t> – a query is entered in the Command Text</a:t>
            </a:r>
          </a:p>
          <a:p>
            <a:pPr marL="0" indent="0">
              <a:buNone/>
            </a:pPr>
            <a:br>
              <a:rPr lang="en-US" dirty="0"/>
            </a:br>
            <a:r>
              <a:rPr lang="en-US" b="1" dirty="0"/>
              <a:t>Table </a:t>
            </a:r>
            <a:r>
              <a:rPr lang="en-US" dirty="0"/>
              <a:t>– a table/view name is entered in the Command Text</a:t>
            </a:r>
            <a:endParaRPr lang="en-US" b="1" dirty="0"/>
          </a:p>
        </p:txBody>
      </p:sp>
      <p:sp>
        <p:nvSpPr>
          <p:cNvPr id="12" name="Connection Highlight">
            <a:extLst>
              <a:ext uri="{FF2B5EF4-FFF2-40B4-BE49-F238E27FC236}">
                <a16:creationId xmlns:a16="http://schemas.microsoft.com/office/drawing/2014/main" id="{D3E12F4B-A6D4-23A2-96B3-E16C44999273}"/>
              </a:ext>
            </a:extLst>
          </p:cNvPr>
          <p:cNvSpPr txBox="1">
            <a:spLocks/>
          </p:cNvSpPr>
          <p:nvPr/>
        </p:nvSpPr>
        <p:spPr>
          <a:xfrm>
            <a:off x="9158177" y="3625076"/>
            <a:ext cx="2480930" cy="245175"/>
          </a:xfrm>
          <a:prstGeom prst="rect">
            <a:avLst/>
          </a:prstGeom>
          <a:noFill/>
          <a:ln w="22225">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7" name="Connection Type">
            <a:extLst>
              <a:ext uri="{FF2B5EF4-FFF2-40B4-BE49-F238E27FC236}">
                <a16:creationId xmlns:a16="http://schemas.microsoft.com/office/drawing/2014/main" id="{6A2F77A6-69B0-D900-7378-862E386ED407}"/>
              </a:ext>
            </a:extLst>
          </p:cNvPr>
          <p:cNvSpPr txBox="1">
            <a:spLocks/>
          </p:cNvSpPr>
          <p:nvPr/>
        </p:nvSpPr>
        <p:spPr>
          <a:xfrm>
            <a:off x="591018" y="1721470"/>
            <a:ext cx="6554062" cy="4831858"/>
          </a:xfrm>
          <a:prstGeom prst="rect">
            <a:avLst/>
          </a:prstGeom>
          <a:solidFill>
            <a:schemeClr val="bg1"/>
          </a:solidFill>
          <a:ln w="25400">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Connection String</a:t>
            </a:r>
          </a:p>
          <a:p>
            <a:pPr marL="0" indent="0">
              <a:buNone/>
            </a:pPr>
            <a:r>
              <a:rPr lang="en-US" b="1" dirty="0"/>
              <a:t>Data Source 	</a:t>
            </a:r>
            <a:r>
              <a:rPr lang="en-US" dirty="0"/>
              <a:t>- the name of the SQL that contains the data</a:t>
            </a:r>
          </a:p>
          <a:p>
            <a:pPr marL="0" indent="0">
              <a:buNone/>
            </a:pPr>
            <a:r>
              <a:rPr lang="en-US" b="1" dirty="0"/>
              <a:t>Initial Catalog </a:t>
            </a:r>
            <a:r>
              <a:rPr lang="en-US" dirty="0"/>
              <a:t>– the database that contains the data</a:t>
            </a:r>
          </a:p>
          <a:p>
            <a:pPr marL="0" indent="0">
              <a:buNone/>
            </a:pPr>
            <a:endParaRPr lang="en-US" b="1" dirty="0"/>
          </a:p>
          <a:p>
            <a:pPr marL="0" indent="0">
              <a:buNone/>
            </a:pPr>
            <a:r>
              <a:rPr lang="en-US" dirty="0"/>
              <a:t>Recommended – Create DNS alias of GP for the Data Source</a:t>
            </a:r>
          </a:p>
        </p:txBody>
      </p:sp>
      <p:sp>
        <p:nvSpPr>
          <p:cNvPr id="11" name="Name Highlight">
            <a:extLst>
              <a:ext uri="{FF2B5EF4-FFF2-40B4-BE49-F238E27FC236}">
                <a16:creationId xmlns:a16="http://schemas.microsoft.com/office/drawing/2014/main" id="{191E8EC8-D800-50FB-84E9-00BFA8879EAB}"/>
              </a:ext>
            </a:extLst>
          </p:cNvPr>
          <p:cNvSpPr txBox="1">
            <a:spLocks/>
          </p:cNvSpPr>
          <p:nvPr/>
        </p:nvSpPr>
        <p:spPr>
          <a:xfrm>
            <a:off x="8429998" y="1721469"/>
            <a:ext cx="3818865" cy="239906"/>
          </a:xfrm>
          <a:prstGeom prst="rect">
            <a:avLst/>
          </a:prstGeom>
          <a:noFill/>
          <a:ln w="22225">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6" name="Name">
            <a:extLst>
              <a:ext uri="{FF2B5EF4-FFF2-40B4-BE49-F238E27FC236}">
                <a16:creationId xmlns:a16="http://schemas.microsoft.com/office/drawing/2014/main" id="{9184694A-85C9-747F-2360-29F011C7EF20}"/>
              </a:ext>
            </a:extLst>
          </p:cNvPr>
          <p:cNvSpPr txBox="1">
            <a:spLocks/>
          </p:cNvSpPr>
          <p:nvPr/>
        </p:nvSpPr>
        <p:spPr>
          <a:xfrm>
            <a:off x="591018" y="1721469"/>
            <a:ext cx="6554062" cy="4831859"/>
          </a:xfrm>
          <a:prstGeom prst="rect">
            <a:avLst/>
          </a:prstGeom>
          <a:solidFill>
            <a:schemeClr val="bg1"/>
          </a:solidFill>
          <a:ln w="25400">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Connection name</a:t>
            </a:r>
          </a:p>
          <a:p>
            <a:pPr marL="0" indent="0">
              <a:buNone/>
            </a:pPr>
            <a:r>
              <a:rPr lang="en-US" dirty="0"/>
              <a:t>This is the name of the connection shown in the Queries &amp; Connections list</a:t>
            </a:r>
          </a:p>
          <a:p>
            <a:pPr marL="0" indent="0">
              <a:buNone/>
            </a:pPr>
            <a:endParaRPr lang="en-US" dirty="0"/>
          </a:p>
          <a:p>
            <a:pPr marL="0" indent="0">
              <a:buNone/>
            </a:pPr>
            <a:r>
              <a:rPr lang="en-US" dirty="0"/>
              <a:t>Name it to match your query</a:t>
            </a:r>
          </a:p>
        </p:txBody>
      </p:sp>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Definition – Connection Properties</a:t>
            </a:r>
          </a:p>
        </p:txBody>
      </p:sp>
    </p:spTree>
    <p:extLst>
      <p:ext uri="{BB962C8B-B14F-4D97-AF65-F5344CB8AC3E}">
        <p14:creationId xmlns:p14="http://schemas.microsoft.com/office/powerpoint/2010/main" val="1426972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0" presetClass="exit" presetSubtype="0" fill="hold" grpId="1" nodeType="withEffect">
                                  <p:stCondLst>
                                    <p:cond delay="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3" grpId="0" animBg="1"/>
      <p:bldP spid="13" grpId="1" animBg="1"/>
      <p:bldP spid="8" grpId="0" animBg="1"/>
      <p:bldP spid="8" grpId="1" animBg="1"/>
      <p:bldP spid="12" grpId="0" animBg="1"/>
      <p:bldP spid="12" grpId="1" animBg="1"/>
      <p:bldP spid="7" grpId="0" animBg="1"/>
      <p:bldP spid="7" grpId="1" animBg="1"/>
      <p:bldP spid="11" grpId="0" animBg="1"/>
      <p:bldP spid="11" grpId="1" animBg="1"/>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32153" y="765713"/>
            <a:ext cx="10972484" cy="712249"/>
          </a:xfrm>
        </p:spPr>
        <p:txBody>
          <a:bodyPr/>
          <a:lstStyle/>
          <a:p>
            <a:r>
              <a:rPr lang="en-US" dirty="0"/>
              <a:t>Stored Procedures vs View</a:t>
            </a:r>
            <a:endParaRPr lang="en-US" b="1" dirty="0"/>
          </a:p>
        </p:txBody>
      </p:sp>
      <p:sp>
        <p:nvSpPr>
          <p:cNvPr id="3" name="Text Placeholder 4">
            <a:extLst>
              <a:ext uri="{FF2B5EF4-FFF2-40B4-BE49-F238E27FC236}">
                <a16:creationId xmlns:a16="http://schemas.microsoft.com/office/drawing/2014/main" id="{E377B58C-4447-78D4-6BAB-9871613D4EAB}"/>
              </a:ext>
            </a:extLst>
          </p:cNvPr>
          <p:cNvSpPr txBox="1">
            <a:spLocks/>
          </p:cNvSpPr>
          <p:nvPr/>
        </p:nvSpPr>
        <p:spPr>
          <a:xfrm>
            <a:off x="732153" y="1668462"/>
            <a:ext cx="10972484" cy="4191000"/>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cs typeface="Verdana" panose="020B0604030504040204" pitchFamily="34" charset="0"/>
              </a:rPr>
              <a:t>View – a virtual table that can look like a table to whatever is using it.</a:t>
            </a:r>
          </a:p>
          <a:p>
            <a:r>
              <a:rPr lang="en-US" dirty="0">
                <a:latin typeface="Verdana" panose="020B0604030504040204" pitchFamily="34" charset="0"/>
                <a:ea typeface="Verdana" panose="020B0604030504040204" pitchFamily="34" charset="0"/>
                <a:cs typeface="Verdana" panose="020B0604030504040204" pitchFamily="34" charset="0"/>
              </a:rPr>
              <a:t>Stored Procedure – a piece of code that is executed and </a:t>
            </a:r>
            <a:r>
              <a:rPr lang="en-US">
                <a:latin typeface="Verdana" panose="020B0604030504040204" pitchFamily="34" charset="0"/>
                <a:ea typeface="Verdana" panose="020B0604030504040204" pitchFamily="34" charset="0"/>
                <a:cs typeface="Verdana" panose="020B0604030504040204" pitchFamily="34" charset="0"/>
              </a:rPr>
              <a:t>can return results</a:t>
            </a:r>
            <a:r>
              <a:rPr lang="en-US" dirty="0">
                <a:latin typeface="Verdana" panose="020B0604030504040204" pitchFamily="34" charset="0"/>
                <a:ea typeface="Verdana" panose="020B0604030504040204" pitchFamily="34" charset="0"/>
                <a:cs typeface="Verdana" panose="020B0604030504040204" pitchFamily="34" charset="0"/>
              </a:rPr>
              <a:t>.  It can also take parameters to filter the data.</a:t>
            </a:r>
          </a:p>
          <a:p>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This is an extremely </a:t>
            </a:r>
            <a:r>
              <a:rPr lang="en-US">
                <a:latin typeface="Verdana" panose="020B0604030504040204" pitchFamily="34" charset="0"/>
                <a:ea typeface="Verdana" panose="020B0604030504040204" pitchFamily="34" charset="0"/>
                <a:cs typeface="Verdana" panose="020B0604030504040204" pitchFamily="34" charset="0"/>
              </a:rPr>
              <a:t>simplified </a:t>
            </a:r>
            <a:br>
              <a:rPr lang="en-US" dirty="0">
                <a:latin typeface="Verdana" panose="020B0604030504040204" pitchFamily="34" charset="0"/>
                <a:ea typeface="Verdana" panose="020B0604030504040204" pitchFamily="34" charset="0"/>
                <a:cs typeface="Verdana" panose="020B0604030504040204" pitchFamily="34" charset="0"/>
              </a:rPr>
            </a:br>
            <a:r>
              <a:rPr lang="en-US">
                <a:latin typeface="Verdana" panose="020B0604030504040204" pitchFamily="34" charset="0"/>
                <a:ea typeface="Verdana" panose="020B0604030504040204" pitchFamily="34" charset="0"/>
                <a:cs typeface="Verdana" panose="020B0604030504040204" pitchFamily="34" charset="0"/>
              </a:rPr>
              <a:t>explanation</a:t>
            </a:r>
            <a:r>
              <a:rPr lang="en-US"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68371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32153" y="765713"/>
            <a:ext cx="10972484" cy="712249"/>
          </a:xfrm>
        </p:spPr>
        <p:txBody>
          <a:bodyPr/>
          <a:lstStyle/>
          <a:p>
            <a:r>
              <a:rPr lang="en-US" b="1" dirty="0"/>
              <a:t>Views</a:t>
            </a:r>
          </a:p>
        </p:txBody>
      </p:sp>
      <p:sp>
        <p:nvSpPr>
          <p:cNvPr id="3" name="Text Placeholder 4">
            <a:extLst>
              <a:ext uri="{FF2B5EF4-FFF2-40B4-BE49-F238E27FC236}">
                <a16:creationId xmlns:a16="http://schemas.microsoft.com/office/drawing/2014/main" id="{E377B58C-4447-78D4-6BAB-9871613D4EAB}"/>
              </a:ext>
            </a:extLst>
          </p:cNvPr>
          <p:cNvSpPr txBox="1">
            <a:spLocks/>
          </p:cNvSpPr>
          <p:nvPr/>
        </p:nvSpPr>
        <p:spPr>
          <a:xfrm>
            <a:off x="732153" y="1668462"/>
            <a:ext cx="10972484" cy="4191000"/>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cs typeface="Verdana" panose="020B0604030504040204" pitchFamily="34" charset="0"/>
              </a:rPr>
              <a:t>GP uses Views for all SmartList and Excel Refreshable Reports</a:t>
            </a:r>
          </a:p>
          <a:p>
            <a:r>
              <a:rPr lang="en-US" dirty="0">
                <a:latin typeface="Verdana" panose="020B0604030504040204" pitchFamily="34" charset="0"/>
                <a:ea typeface="Verdana" panose="020B0604030504040204" pitchFamily="34" charset="0"/>
                <a:cs typeface="Verdana" panose="020B0604030504040204" pitchFamily="34" charset="0"/>
              </a:rPr>
              <a:t>They can be a great reference to see how tables should be joined in GP</a:t>
            </a:r>
          </a:p>
          <a:p>
            <a:r>
              <a:rPr lang="en-US" dirty="0">
                <a:latin typeface="Verdana" panose="020B0604030504040204" pitchFamily="34" charset="0"/>
                <a:ea typeface="Verdana" panose="020B0604030504040204" pitchFamily="34" charset="0"/>
                <a:cs typeface="Verdana" panose="020B0604030504040204" pitchFamily="34" charset="0"/>
              </a:rPr>
              <a:t>They can make SQL do a lot more work. Most views join to many tables and the data returned is not even used</a:t>
            </a:r>
          </a:p>
          <a:p>
            <a:endParaRPr lang="en-US" sz="1800"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49721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Stored Procedures</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0972484" cy="4191000"/>
          </a:xfrm>
        </p:spPr>
        <p:txBody>
          <a:bodyPr/>
          <a:lstStyle/>
          <a:p>
            <a:r>
              <a:rPr lang="en-US" dirty="0"/>
              <a:t>May contain a single of code (like a View) or many lines (variables, if statements, cursors, temporary tables…) for more complicated queries</a:t>
            </a:r>
          </a:p>
          <a:p>
            <a:r>
              <a:rPr lang="en-US" dirty="0"/>
              <a:t>Stored Procedure can take parameters to make filtering happen at the database level</a:t>
            </a:r>
          </a:p>
          <a:p>
            <a:r>
              <a:rPr lang="en-US" dirty="0"/>
              <a:t>Decouples the logic of obtaining the data from displaying the data</a:t>
            </a:r>
          </a:p>
        </p:txBody>
      </p:sp>
    </p:spTree>
    <p:extLst>
      <p:ext uri="{BB962C8B-B14F-4D97-AF65-F5344CB8AC3E}">
        <p14:creationId xmlns:p14="http://schemas.microsoft.com/office/powerpoint/2010/main" val="331179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Excel Refreshable Report Example</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0972484" cy="4191000"/>
          </a:xfrm>
        </p:spPr>
        <p:txBody>
          <a:bodyPr/>
          <a:lstStyle/>
          <a:p>
            <a:r>
              <a:rPr lang="en-US" dirty="0"/>
              <a:t>Create a report of invoices</a:t>
            </a:r>
          </a:p>
          <a:p>
            <a:r>
              <a:rPr lang="en-US" dirty="0"/>
              <a:t>Only include posted invoices</a:t>
            </a:r>
          </a:p>
          <a:p>
            <a:r>
              <a:rPr lang="en-US" dirty="0"/>
              <a:t>Only include data from the </a:t>
            </a:r>
            <a:r>
              <a:rPr lang="en-US"/>
              <a:t>past year</a:t>
            </a:r>
            <a:endParaRPr lang="en-US" dirty="0"/>
          </a:p>
          <a:p>
            <a:r>
              <a:rPr lang="en-US" dirty="0"/>
              <a:t>Show the Document Date, Customer Number, Customer Name, SOP Number, Item Number, Item Description, Quantity, and Extended Price</a:t>
            </a:r>
          </a:p>
        </p:txBody>
      </p:sp>
    </p:spTree>
    <p:extLst>
      <p:ext uri="{BB962C8B-B14F-4D97-AF65-F5344CB8AC3E}">
        <p14:creationId xmlns:p14="http://schemas.microsoft.com/office/powerpoint/2010/main" val="206083522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Create with GP Excel Report</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0972484" cy="4191000"/>
          </a:xfrm>
        </p:spPr>
        <p:txBody>
          <a:bodyPr/>
          <a:lstStyle/>
          <a:p>
            <a:r>
              <a:rPr lang="en-US" dirty="0"/>
              <a:t>Open SalesLineItems.odc</a:t>
            </a:r>
          </a:p>
          <a:p>
            <a:r>
              <a:rPr lang="en-US" dirty="0"/>
              <a:t>Edit Query Properties</a:t>
            </a:r>
          </a:p>
          <a:p>
            <a:r>
              <a:rPr lang="en-US" dirty="0"/>
              <a:t>Change Command type to SQL</a:t>
            </a:r>
          </a:p>
          <a:p>
            <a:r>
              <a:rPr lang="en-US" dirty="0"/>
              <a:t>Edit Command Text to:</a:t>
            </a:r>
          </a:p>
          <a:p>
            <a:pPr lvl="1"/>
            <a:r>
              <a:rPr lang="en-US" dirty="0"/>
              <a:t>Include necessary columns</a:t>
            </a:r>
          </a:p>
          <a:p>
            <a:pPr lvl="1"/>
            <a:r>
              <a:rPr lang="en-US" dirty="0"/>
              <a:t>Filter data as required</a:t>
            </a:r>
          </a:p>
        </p:txBody>
      </p:sp>
    </p:spTree>
    <p:extLst>
      <p:ext uri="{BB962C8B-B14F-4D97-AF65-F5344CB8AC3E}">
        <p14:creationId xmlns:p14="http://schemas.microsoft.com/office/powerpoint/2010/main" val="425864866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Create with GP Excel Report</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0972484" cy="4191000"/>
          </a:xfrm>
        </p:spPr>
        <p:txBody>
          <a:bodyPr/>
          <a:lstStyle/>
          <a:p>
            <a:pPr marL="0" indent="0">
              <a:buNone/>
            </a:pPr>
            <a:r>
              <a:rPr lang="en-US" sz="2000" dirty="0">
                <a:solidFill>
                  <a:srgbClr val="0000FF"/>
                </a:solidFill>
                <a:latin typeface="Consolas" panose="020B0609020204030204" pitchFamily="49" charset="0"/>
              </a:rPr>
              <a:t>SELECT	</a:t>
            </a:r>
            <a:r>
              <a:rPr lang="en-US" sz="2000" dirty="0">
                <a:solidFill>
                  <a:srgbClr val="000000"/>
                </a:solidFill>
                <a:latin typeface="Consolas" panose="020B0609020204030204" pitchFamily="49" charset="0"/>
              </a:rPr>
              <a:t>[Document Date]</a:t>
            </a:r>
            <a:r>
              <a:rPr lang="en-US" sz="2000" dirty="0">
                <a:solidFill>
                  <a:srgbClr val="808080"/>
                </a:solidFill>
                <a:latin typeface="Consolas" panose="020B0609020204030204" pitchFamily="49" charset="0"/>
              </a:rPr>
              <a:t>,</a:t>
            </a:r>
            <a:endParaRPr lang="en-US" sz="2000" dirty="0">
              <a:solidFill>
                <a:srgbClr val="000000"/>
              </a:solidFill>
              <a:latin typeface="Consolas" panose="020B0609020204030204" pitchFamily="49" charset="0"/>
            </a:endParaRPr>
          </a:p>
          <a:p>
            <a:pPr marL="0" indent="0">
              <a:buNone/>
            </a:pPr>
            <a:r>
              <a:rPr lang="en-US" sz="2000" dirty="0">
                <a:solidFill>
                  <a:srgbClr val="000000"/>
                </a:solidFill>
                <a:latin typeface="Consolas" panose="020B0609020204030204" pitchFamily="49" charset="0"/>
              </a:rPr>
              <a:t>	[Customer Number]</a:t>
            </a:r>
            <a:r>
              <a:rPr lang="en-US" sz="2000" dirty="0">
                <a:solidFill>
                  <a:srgbClr val="808080"/>
                </a:solidFill>
                <a:latin typeface="Consolas" panose="020B0609020204030204" pitchFamily="49" charset="0"/>
              </a:rPr>
              <a:t>,</a:t>
            </a:r>
            <a:endParaRPr lang="en-US" sz="2000" dirty="0">
              <a:solidFill>
                <a:srgbClr val="000000"/>
              </a:solidFill>
              <a:latin typeface="Consolas" panose="020B0609020204030204" pitchFamily="49" charset="0"/>
            </a:endParaRPr>
          </a:p>
          <a:p>
            <a:pPr marL="0" indent="0">
              <a:buNone/>
            </a:pPr>
            <a:r>
              <a:rPr lang="en-US" sz="2000" dirty="0">
                <a:solidFill>
                  <a:srgbClr val="000000"/>
                </a:solidFill>
                <a:latin typeface="Consolas" panose="020B0609020204030204" pitchFamily="49" charset="0"/>
              </a:rPr>
              <a:t>	[Customer Name]</a:t>
            </a:r>
            <a:r>
              <a:rPr lang="en-US" sz="2000" dirty="0">
                <a:solidFill>
                  <a:srgbClr val="808080"/>
                </a:solidFill>
                <a:latin typeface="Consolas" panose="020B0609020204030204" pitchFamily="49" charset="0"/>
              </a:rPr>
              <a:t>,</a:t>
            </a:r>
            <a:endParaRPr lang="en-US" sz="2000" dirty="0">
              <a:solidFill>
                <a:srgbClr val="000000"/>
              </a:solidFill>
              <a:latin typeface="Consolas" panose="020B0609020204030204" pitchFamily="49" charset="0"/>
            </a:endParaRPr>
          </a:p>
          <a:p>
            <a:pPr marL="0" indent="0">
              <a:buNone/>
            </a:pPr>
            <a:r>
              <a:rPr lang="en-US" sz="2000" dirty="0">
                <a:solidFill>
                  <a:srgbClr val="000000"/>
                </a:solidFill>
                <a:latin typeface="Consolas" panose="020B0609020204030204" pitchFamily="49" charset="0"/>
              </a:rPr>
              <a:t>	[SOP Number]</a:t>
            </a:r>
            <a:r>
              <a:rPr lang="en-US" sz="2000" dirty="0">
                <a:solidFill>
                  <a:srgbClr val="808080"/>
                </a:solidFill>
                <a:latin typeface="Consolas" panose="020B0609020204030204" pitchFamily="49" charset="0"/>
              </a:rPr>
              <a:t>,</a:t>
            </a:r>
            <a:endParaRPr lang="en-US" sz="2000" dirty="0">
              <a:solidFill>
                <a:srgbClr val="000000"/>
              </a:solidFill>
              <a:latin typeface="Consolas" panose="020B0609020204030204" pitchFamily="49" charset="0"/>
            </a:endParaRPr>
          </a:p>
          <a:p>
            <a:pPr marL="0" indent="0">
              <a:buNone/>
            </a:pPr>
            <a:r>
              <a:rPr lang="en-US" sz="2000" dirty="0">
                <a:solidFill>
                  <a:srgbClr val="000000"/>
                </a:solidFill>
                <a:latin typeface="Consolas" panose="020B0609020204030204" pitchFamily="49" charset="0"/>
              </a:rPr>
              <a:t>	[Item Number]</a:t>
            </a:r>
            <a:r>
              <a:rPr lang="en-US" sz="2000" dirty="0">
                <a:solidFill>
                  <a:srgbClr val="808080"/>
                </a:solidFill>
                <a:latin typeface="Consolas" panose="020B0609020204030204" pitchFamily="49" charset="0"/>
              </a:rPr>
              <a:t>,</a:t>
            </a:r>
            <a:endParaRPr lang="en-US" sz="2000" dirty="0">
              <a:solidFill>
                <a:srgbClr val="000000"/>
              </a:solidFill>
              <a:latin typeface="Consolas" panose="020B0609020204030204" pitchFamily="49" charset="0"/>
            </a:endParaRPr>
          </a:p>
          <a:p>
            <a:pPr marL="0" indent="0">
              <a:buNone/>
            </a:pPr>
            <a:r>
              <a:rPr lang="en-US" sz="2000" dirty="0">
                <a:solidFill>
                  <a:srgbClr val="000000"/>
                </a:solidFill>
                <a:latin typeface="Consolas" panose="020B0609020204030204" pitchFamily="49" charset="0"/>
              </a:rPr>
              <a:t>	[Item Description]</a:t>
            </a:r>
            <a:r>
              <a:rPr lang="en-US" sz="2000" dirty="0">
                <a:solidFill>
                  <a:srgbClr val="808080"/>
                </a:solidFill>
                <a:latin typeface="Consolas" panose="020B0609020204030204" pitchFamily="49" charset="0"/>
              </a:rPr>
              <a:t>,</a:t>
            </a:r>
            <a:endParaRPr lang="en-US" sz="2000" dirty="0">
              <a:solidFill>
                <a:srgbClr val="000000"/>
              </a:solidFill>
              <a:latin typeface="Consolas" panose="020B0609020204030204" pitchFamily="49" charset="0"/>
            </a:endParaRPr>
          </a:p>
          <a:p>
            <a:pPr marL="0" indent="0">
              <a:buNone/>
            </a:pPr>
            <a:r>
              <a:rPr lang="en-US" sz="2000" dirty="0">
                <a:solidFill>
                  <a:srgbClr val="000000"/>
                </a:solidFill>
                <a:latin typeface="Consolas" panose="020B0609020204030204" pitchFamily="49" charset="0"/>
              </a:rPr>
              <a:t>	QTY</a:t>
            </a:r>
            <a:r>
              <a:rPr lang="en-US" sz="2000" dirty="0">
                <a:solidFill>
                  <a:srgbClr val="808080"/>
                </a:solidFill>
                <a:latin typeface="Consolas" panose="020B0609020204030204" pitchFamily="49" charset="0"/>
              </a:rPr>
              <a:t>,</a:t>
            </a:r>
            <a:endParaRPr lang="en-US" sz="2000" dirty="0">
              <a:solidFill>
                <a:srgbClr val="000000"/>
              </a:solidFill>
              <a:latin typeface="Consolas" panose="020B0609020204030204" pitchFamily="49" charset="0"/>
            </a:endParaRPr>
          </a:p>
          <a:p>
            <a:pPr marL="0" indent="0">
              <a:buNone/>
            </a:pPr>
            <a:r>
              <a:rPr lang="en-US" sz="2000" dirty="0">
                <a:solidFill>
                  <a:srgbClr val="000000"/>
                </a:solidFill>
                <a:latin typeface="Consolas" panose="020B0609020204030204" pitchFamily="49" charset="0"/>
              </a:rPr>
              <a:t>	[Extended Price]</a:t>
            </a:r>
          </a:p>
          <a:p>
            <a:pPr marL="0" indent="0">
              <a:buNone/>
            </a:pPr>
            <a:r>
              <a:rPr lang="en-US" sz="2000" dirty="0">
                <a:solidFill>
                  <a:srgbClr val="0000FF"/>
                </a:solidFill>
                <a:latin typeface="Consolas" panose="020B0609020204030204" pitchFamily="49" charset="0"/>
              </a:rPr>
              <a:t>FROM	</a:t>
            </a:r>
            <a:r>
              <a:rPr lang="en-US" sz="2000" dirty="0">
                <a:solidFill>
                  <a:srgbClr val="000000"/>
                </a:solidFill>
                <a:latin typeface="Consolas" panose="020B0609020204030204" pitchFamily="49" charset="0"/>
              </a:rPr>
              <a:t>SalesLineItems</a:t>
            </a:r>
          </a:p>
          <a:p>
            <a:pPr marL="0" indent="0">
              <a:buNone/>
            </a:pPr>
            <a:r>
              <a:rPr lang="en-US" sz="2000" dirty="0">
                <a:solidFill>
                  <a:srgbClr val="0000FF"/>
                </a:solidFill>
                <a:latin typeface="Consolas" panose="020B0609020204030204" pitchFamily="49" charset="0"/>
              </a:rPr>
              <a:t>WHERE	</a:t>
            </a:r>
            <a:r>
              <a:rPr lang="en-US" sz="2000" dirty="0">
                <a:solidFill>
                  <a:srgbClr val="000000"/>
                </a:solidFill>
                <a:latin typeface="Consolas" panose="020B0609020204030204" pitchFamily="49" charset="0"/>
              </a:rPr>
              <a:t>[Document Status] </a:t>
            </a:r>
            <a:r>
              <a:rPr lang="en-US" sz="2000" dirty="0">
                <a:solidFill>
                  <a:srgbClr val="808080"/>
                </a:solidFill>
                <a:latin typeface="Consolas" panose="020B0609020204030204" pitchFamily="49" charset="0"/>
              </a:rPr>
              <a:t>=</a:t>
            </a:r>
            <a:r>
              <a:rPr lang="en-US" sz="2000" dirty="0">
                <a:solidFill>
                  <a:srgbClr val="000000"/>
                </a:solidFill>
                <a:latin typeface="Consolas" panose="020B0609020204030204" pitchFamily="49" charset="0"/>
              </a:rPr>
              <a:t> </a:t>
            </a:r>
            <a:r>
              <a:rPr lang="en-US" sz="2000" dirty="0">
                <a:solidFill>
                  <a:srgbClr val="FF0000"/>
                </a:solidFill>
                <a:latin typeface="Consolas" panose="020B0609020204030204" pitchFamily="49" charset="0"/>
              </a:rPr>
              <a:t>'Posted'</a:t>
            </a:r>
            <a:endParaRPr lang="en-US" sz="2000" dirty="0">
              <a:solidFill>
                <a:srgbClr val="000000"/>
              </a:solidFill>
              <a:latin typeface="Consolas" panose="020B0609020204030204" pitchFamily="49" charset="0"/>
            </a:endParaRPr>
          </a:p>
          <a:p>
            <a:pPr marL="0" indent="0">
              <a:buNone/>
            </a:pPr>
            <a:r>
              <a:rPr lang="en-US" sz="2000" dirty="0">
                <a:solidFill>
                  <a:srgbClr val="808080"/>
                </a:solidFill>
                <a:latin typeface="Consolas" panose="020B0609020204030204" pitchFamily="49" charset="0"/>
              </a:rPr>
              <a:t>   AND	</a:t>
            </a:r>
            <a:r>
              <a:rPr lang="en-US" sz="2000" dirty="0">
                <a:solidFill>
                  <a:srgbClr val="000000"/>
                </a:solidFill>
                <a:latin typeface="Consolas" panose="020B0609020204030204" pitchFamily="49" charset="0"/>
              </a:rPr>
              <a:t>[Sop Type] </a:t>
            </a:r>
            <a:r>
              <a:rPr lang="en-US" sz="2000" dirty="0">
                <a:solidFill>
                  <a:srgbClr val="808080"/>
                </a:solidFill>
                <a:latin typeface="Consolas" panose="020B0609020204030204" pitchFamily="49" charset="0"/>
              </a:rPr>
              <a:t>=</a:t>
            </a:r>
            <a:r>
              <a:rPr lang="en-US" sz="2000" dirty="0">
                <a:solidFill>
                  <a:srgbClr val="000000"/>
                </a:solidFill>
                <a:latin typeface="Consolas" panose="020B0609020204030204" pitchFamily="49" charset="0"/>
              </a:rPr>
              <a:t> </a:t>
            </a:r>
            <a:r>
              <a:rPr lang="en-US" sz="2000" dirty="0">
                <a:solidFill>
                  <a:srgbClr val="FF0000"/>
                </a:solidFill>
                <a:latin typeface="Consolas" panose="020B0609020204030204" pitchFamily="49" charset="0"/>
              </a:rPr>
              <a:t>'Invoice'</a:t>
            </a:r>
            <a:endParaRPr lang="en-US" sz="2000" dirty="0">
              <a:solidFill>
                <a:srgbClr val="000000"/>
              </a:solidFill>
              <a:latin typeface="Consolas" panose="020B0609020204030204" pitchFamily="49" charset="0"/>
            </a:endParaRPr>
          </a:p>
          <a:p>
            <a:pPr marL="0" indent="0">
              <a:buNone/>
            </a:pPr>
            <a:r>
              <a:rPr lang="en-US" sz="2000" dirty="0">
                <a:solidFill>
                  <a:srgbClr val="808080"/>
                </a:solidFill>
                <a:latin typeface="Consolas" panose="020B0609020204030204" pitchFamily="49" charset="0"/>
              </a:rPr>
              <a:t>   AND	</a:t>
            </a:r>
            <a:r>
              <a:rPr lang="en-US" sz="2000" dirty="0">
                <a:solidFill>
                  <a:srgbClr val="000000"/>
                </a:solidFill>
                <a:latin typeface="Consolas" panose="020B0609020204030204" pitchFamily="49" charset="0"/>
              </a:rPr>
              <a:t>[Document Date] </a:t>
            </a:r>
            <a:r>
              <a:rPr lang="en-US" sz="2000" dirty="0">
                <a:solidFill>
                  <a:srgbClr val="808080"/>
                </a:solidFill>
                <a:latin typeface="Consolas" panose="020B0609020204030204" pitchFamily="49" charset="0"/>
              </a:rPr>
              <a:t>BETWEEN</a:t>
            </a:r>
            <a:r>
              <a:rPr lang="en-US" sz="2000" dirty="0">
                <a:solidFill>
                  <a:srgbClr val="000000"/>
                </a:solidFill>
                <a:latin typeface="Consolas" panose="020B0609020204030204" pitchFamily="49" charset="0"/>
              </a:rPr>
              <a:t> </a:t>
            </a:r>
            <a:r>
              <a:rPr lang="en-US" sz="2000" dirty="0">
                <a:solidFill>
                  <a:srgbClr val="FF00FF"/>
                </a:solidFill>
                <a:latin typeface="Consolas" panose="020B0609020204030204" pitchFamily="49" charset="0"/>
              </a:rPr>
              <a:t>DATEADD</a:t>
            </a:r>
            <a:r>
              <a:rPr lang="en-US" sz="2000" dirty="0">
                <a:solidFill>
                  <a:srgbClr val="808080"/>
                </a:solidFill>
                <a:latin typeface="Consolas" panose="020B0609020204030204" pitchFamily="49" charset="0"/>
              </a:rPr>
              <a:t>(</a:t>
            </a:r>
            <a:r>
              <a:rPr lang="en-US" sz="2000" dirty="0">
                <a:solidFill>
                  <a:srgbClr val="000000"/>
                </a:solidFill>
                <a:latin typeface="Consolas" panose="020B0609020204030204" pitchFamily="49" charset="0"/>
              </a:rPr>
              <a:t>yy</a:t>
            </a:r>
            <a:r>
              <a:rPr lang="en-US" sz="2000" dirty="0">
                <a:solidFill>
                  <a:srgbClr val="808080"/>
                </a:solidFill>
                <a:latin typeface="Consolas" panose="020B0609020204030204" pitchFamily="49" charset="0"/>
              </a:rPr>
              <a:t>,</a:t>
            </a:r>
            <a:r>
              <a:rPr lang="en-US" sz="2000" dirty="0">
                <a:solidFill>
                  <a:srgbClr val="000000"/>
                </a:solidFill>
                <a:latin typeface="Consolas" panose="020B0609020204030204" pitchFamily="49" charset="0"/>
              </a:rPr>
              <a:t> </a:t>
            </a:r>
            <a:r>
              <a:rPr lang="en-US" sz="2000" dirty="0">
                <a:solidFill>
                  <a:srgbClr val="808080"/>
                </a:solidFill>
                <a:latin typeface="Consolas" panose="020B0609020204030204" pitchFamily="49" charset="0"/>
              </a:rPr>
              <a:t>-</a:t>
            </a:r>
            <a:r>
              <a:rPr lang="en-US" sz="2000" dirty="0">
                <a:solidFill>
                  <a:srgbClr val="000000"/>
                </a:solidFill>
                <a:latin typeface="Consolas" panose="020B0609020204030204" pitchFamily="49" charset="0"/>
              </a:rPr>
              <a:t>1</a:t>
            </a:r>
            <a:r>
              <a:rPr lang="en-US" sz="2000" dirty="0">
                <a:solidFill>
                  <a:srgbClr val="808080"/>
                </a:solidFill>
                <a:latin typeface="Consolas" panose="020B0609020204030204" pitchFamily="49" charset="0"/>
              </a:rPr>
              <a:t>,</a:t>
            </a:r>
            <a:r>
              <a:rPr lang="en-US" sz="2000" dirty="0">
                <a:solidFill>
                  <a:srgbClr val="000000"/>
                </a:solidFill>
                <a:latin typeface="Consolas" panose="020B0609020204030204" pitchFamily="49" charset="0"/>
              </a:rPr>
              <a:t> </a:t>
            </a:r>
            <a:r>
              <a:rPr lang="en-US" sz="2000" dirty="0">
                <a:solidFill>
                  <a:srgbClr val="FF00FF"/>
                </a:solidFill>
                <a:latin typeface="Consolas" panose="020B0609020204030204" pitchFamily="49" charset="0"/>
              </a:rPr>
              <a:t>GETDATE</a:t>
            </a:r>
            <a:r>
              <a:rPr lang="en-US" sz="2000" dirty="0">
                <a:solidFill>
                  <a:srgbClr val="808080"/>
                </a:solidFill>
                <a:latin typeface="Consolas" panose="020B0609020204030204" pitchFamily="49" charset="0"/>
              </a:rPr>
              <a:t>())</a:t>
            </a:r>
            <a:r>
              <a:rPr lang="en-US" sz="2000" dirty="0">
                <a:solidFill>
                  <a:srgbClr val="000000"/>
                </a:solidFill>
                <a:latin typeface="Consolas" panose="020B0609020204030204" pitchFamily="49" charset="0"/>
              </a:rPr>
              <a:t> </a:t>
            </a:r>
            <a:r>
              <a:rPr lang="en-US" sz="2000" dirty="0">
                <a:solidFill>
                  <a:srgbClr val="808080"/>
                </a:solidFill>
                <a:latin typeface="Consolas" panose="020B0609020204030204" pitchFamily="49" charset="0"/>
              </a:rPr>
              <a:t>AND</a:t>
            </a:r>
            <a:r>
              <a:rPr lang="en-US" sz="2000" dirty="0">
                <a:solidFill>
                  <a:srgbClr val="000000"/>
                </a:solidFill>
                <a:latin typeface="Consolas" panose="020B0609020204030204" pitchFamily="49" charset="0"/>
              </a:rPr>
              <a:t> </a:t>
            </a:r>
            <a:r>
              <a:rPr lang="en-US" sz="2000" dirty="0">
                <a:solidFill>
                  <a:srgbClr val="FF00FF"/>
                </a:solidFill>
                <a:latin typeface="Consolas" panose="020B0609020204030204" pitchFamily="49" charset="0"/>
              </a:rPr>
              <a:t>GETDATE</a:t>
            </a:r>
            <a:r>
              <a:rPr lang="en-US" sz="2000" dirty="0">
                <a:solidFill>
                  <a:srgbClr val="808080"/>
                </a:solidFill>
                <a:latin typeface="Consolas" panose="020B0609020204030204" pitchFamily="49" charset="0"/>
              </a:rPr>
              <a:t>()</a:t>
            </a:r>
            <a:endParaRPr lang="en-US" sz="4000" dirty="0"/>
          </a:p>
        </p:txBody>
      </p:sp>
    </p:spTree>
    <p:extLst>
      <p:ext uri="{BB962C8B-B14F-4D97-AF65-F5344CB8AC3E}">
        <p14:creationId xmlns:p14="http://schemas.microsoft.com/office/powerpoint/2010/main" val="75360170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Pro and Cons of SalesLineItems</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0972484" cy="4749116"/>
          </a:xfrm>
        </p:spPr>
        <p:txBody>
          <a:bodyPr/>
          <a:lstStyle/>
          <a:p>
            <a:pPr marL="0" indent="0">
              <a:buNone/>
            </a:pPr>
            <a:r>
              <a:rPr lang="en-US" dirty="0"/>
              <a:t>Pro</a:t>
            </a:r>
          </a:p>
          <a:p>
            <a:pPr lvl="1"/>
            <a:r>
              <a:rPr lang="en-US" dirty="0"/>
              <a:t>It's "easy”</a:t>
            </a:r>
          </a:p>
          <a:p>
            <a:pPr marL="0" indent="0">
              <a:buNone/>
            </a:pPr>
            <a:r>
              <a:rPr lang="en-US" dirty="0"/>
              <a:t>Cons</a:t>
            </a:r>
          </a:p>
          <a:p>
            <a:pPr lvl="1"/>
            <a:r>
              <a:rPr lang="en-US" dirty="0"/>
              <a:t>The SalesLineItems view is over 1,460 lines long</a:t>
            </a:r>
          </a:p>
          <a:p>
            <a:pPr lvl="1"/>
            <a:r>
              <a:rPr lang="en-US" dirty="0"/>
              <a:t>78 FROM and 10 JOIN statements</a:t>
            </a:r>
          </a:p>
          <a:p>
            <a:pPr lvl="1"/>
            <a:r>
              <a:rPr lang="en-US" dirty="0"/>
              <a:t>UNION of SOP10200 and SOP20300 - only SOP20300 is needed</a:t>
            </a:r>
          </a:p>
          <a:p>
            <a:pPr lvl="1"/>
            <a:r>
              <a:rPr lang="en-US" dirty="0"/>
              <a:t>Converts SOPTYPE of 3 to 'Invoice' and then checks for 'Invoice'</a:t>
            </a:r>
          </a:p>
          <a:p>
            <a:pPr lvl="1"/>
            <a:r>
              <a:rPr lang="en-US" dirty="0"/>
              <a:t>83 columns are returned</a:t>
            </a:r>
          </a:p>
          <a:p>
            <a:pPr lvl="1"/>
            <a:r>
              <a:rPr lang="en-US" dirty="0"/>
              <a:t>209 functions are called</a:t>
            </a:r>
          </a:p>
        </p:txBody>
      </p:sp>
    </p:spTree>
    <p:extLst>
      <p:ext uri="{BB962C8B-B14F-4D97-AF65-F5344CB8AC3E}">
        <p14:creationId xmlns:p14="http://schemas.microsoft.com/office/powerpoint/2010/main" val="3968545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32153" y="765713"/>
            <a:ext cx="10972484" cy="712249"/>
          </a:xfrm>
        </p:spPr>
        <p:txBody>
          <a:bodyPr/>
          <a:lstStyle/>
          <a:p>
            <a:r>
              <a:rPr lang="en-US" b="1" dirty="0"/>
              <a:t>John Arnold</a:t>
            </a:r>
          </a:p>
        </p:txBody>
      </p:sp>
      <p:sp>
        <p:nvSpPr>
          <p:cNvPr id="2" name="Text Placeholder 4">
            <a:extLst>
              <a:ext uri="{FF2B5EF4-FFF2-40B4-BE49-F238E27FC236}">
                <a16:creationId xmlns:a16="http://schemas.microsoft.com/office/drawing/2014/main" id="{FBE3E2AB-9591-03B5-6CCC-66C11A0E4AFA}"/>
              </a:ext>
            </a:extLst>
          </p:cNvPr>
          <p:cNvSpPr txBox="1">
            <a:spLocks/>
          </p:cNvSpPr>
          <p:nvPr/>
        </p:nvSpPr>
        <p:spPr>
          <a:xfrm>
            <a:off x="732153" y="1668462"/>
            <a:ext cx="7543167" cy="4191000"/>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latin typeface="Verdana" panose="020B0604030504040204" pitchFamily="34" charset="0"/>
                <a:ea typeface="Verdana" panose="020B0604030504040204" pitchFamily="34" charset="0"/>
              </a:rPr>
              <a:t>Senior Software Engineer for US Digital – Vancouver, WA</a:t>
            </a:r>
            <a:br>
              <a:rPr lang="en-US" sz="2400" dirty="0">
                <a:latin typeface="Verdana" panose="020B0604030504040204" pitchFamily="34" charset="0"/>
                <a:ea typeface="Verdana" panose="020B0604030504040204" pitchFamily="34" charset="0"/>
              </a:rPr>
            </a:br>
            <a:br>
              <a:rPr lang="en-US" sz="2400"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Geek/nerd for many years (decades) who </a:t>
            </a:r>
            <a:r>
              <a:rPr lang="en-US" sz="2400">
                <a:latin typeface="Verdana" panose="020B0604030504040204" pitchFamily="34" charset="0"/>
                <a:ea typeface="Verdana" panose="020B0604030504040204" pitchFamily="34" charset="0"/>
              </a:rPr>
              <a:t>still loves all </a:t>
            </a:r>
            <a:r>
              <a:rPr lang="en-US" sz="2400" dirty="0">
                <a:latin typeface="Verdana" panose="020B0604030504040204" pitchFamily="34" charset="0"/>
                <a:ea typeface="Verdana" panose="020B0604030504040204" pitchFamily="34" charset="0"/>
              </a:rPr>
              <a:t>forms of programming (C#, SQL...)</a:t>
            </a:r>
            <a:br>
              <a:rPr lang="en-US" sz="2400" dirty="0">
                <a:latin typeface="Verdana" panose="020B0604030504040204" pitchFamily="34" charset="0"/>
                <a:ea typeface="Verdana" panose="020B0604030504040204" pitchFamily="34" charset="0"/>
              </a:rPr>
            </a:br>
            <a:br>
              <a:rPr lang="en-US" sz="2400"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Dedicated family man who loves his family, woodworking, Lego, puzzles, and Mtn Dew</a:t>
            </a:r>
            <a:br>
              <a:rPr lang="en-US" sz="2400" dirty="0">
                <a:latin typeface="Verdana" panose="020B0604030504040204" pitchFamily="34" charset="0"/>
                <a:ea typeface="Verdana" panose="020B0604030504040204" pitchFamily="34" charset="0"/>
              </a:rPr>
            </a:br>
            <a:br>
              <a:rPr lang="en-US" sz="2400"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Born and raised in Pittsburgh but now</a:t>
            </a:r>
          </a:p>
          <a:p>
            <a:pPr marL="0" indent="0">
              <a:buNone/>
            </a:pPr>
            <a:r>
              <a:rPr lang="en-US" sz="2400" dirty="0">
                <a:latin typeface="Verdana" panose="020B0604030504040204" pitchFamily="34" charset="0"/>
                <a:ea typeface="Verdana" panose="020B0604030504040204" pitchFamily="34" charset="0"/>
              </a:rPr>
              <a:t>calls the PNW home</a:t>
            </a:r>
            <a:endParaRPr lang="en-US" sz="2400" dirty="0">
              <a:latin typeface="Verdana" panose="020B0604030504040204" pitchFamily="34" charset="0"/>
              <a:ea typeface="Verdana" panose="020B0604030504040204" pitchFamily="34" charset="0"/>
              <a:cs typeface="Verdana" panose="020B0604030504040204" pitchFamily="34" charset="0"/>
            </a:endParaRPr>
          </a:p>
          <a:p>
            <a:endParaRPr 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Placeholder 6" descr="A person smiling for a picture&#10;&#10;Description automatically generated">
            <a:extLst>
              <a:ext uri="{FF2B5EF4-FFF2-40B4-BE49-F238E27FC236}">
                <a16:creationId xmlns:a16="http://schemas.microsoft.com/office/drawing/2014/main" id="{8412499D-24A7-3488-F45A-227E974A5F90}"/>
              </a:ext>
            </a:extLst>
          </p:cNvPr>
          <p:cNvPicPr>
            <a:picLocks noChangeAspect="1"/>
          </p:cNvPicPr>
          <p:nvPr/>
        </p:nvPicPr>
        <p:blipFill>
          <a:blip r:embed="rId2"/>
          <a:srcRect t="24" b="24"/>
          <a:stretch>
            <a:fillRect/>
          </a:stretch>
        </p:blipFill>
        <p:spPr>
          <a:xfrm>
            <a:off x="8371660" y="1755350"/>
            <a:ext cx="3264575" cy="3264112"/>
          </a:xfrm>
          <a:prstGeom prst="ellipse">
            <a:avLst/>
          </a:prstGeom>
          <a:solidFill>
            <a:srgbClr val="A6ACB7"/>
          </a:solidFill>
          <a:ln w="63500">
            <a:solidFill>
              <a:srgbClr val="FF9300"/>
            </a:solidFill>
          </a:ln>
        </p:spPr>
      </p:pic>
      <p:sp>
        <p:nvSpPr>
          <p:cNvPr id="5" name="Text Placeholder 4">
            <a:extLst>
              <a:ext uri="{FF2B5EF4-FFF2-40B4-BE49-F238E27FC236}">
                <a16:creationId xmlns:a16="http://schemas.microsoft.com/office/drawing/2014/main" id="{3541DE66-9129-CD49-1A9D-0392E863826D}"/>
              </a:ext>
            </a:extLst>
          </p:cNvPr>
          <p:cNvSpPr txBox="1">
            <a:spLocks/>
          </p:cNvSpPr>
          <p:nvPr/>
        </p:nvSpPr>
        <p:spPr>
          <a:xfrm>
            <a:off x="732152" y="6343626"/>
            <a:ext cx="3108327" cy="373698"/>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a:latin typeface="Verdana" panose="020B0604030504040204" pitchFamily="34" charset="0"/>
                <a:ea typeface="Verdana" panose="020B0604030504040204" pitchFamily="34" charset="0"/>
              </a:rPr>
              <a:t>Slide Deck Version 1.0</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9289060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Excel results with new query</a:t>
            </a:r>
          </a:p>
        </p:txBody>
      </p:sp>
      <p:pic>
        <p:nvPicPr>
          <p:cNvPr id="7" name="Picture 6" descr="A screenshot of a computer&#10;&#10;Description automatically generated">
            <a:extLst>
              <a:ext uri="{FF2B5EF4-FFF2-40B4-BE49-F238E27FC236}">
                <a16:creationId xmlns:a16="http://schemas.microsoft.com/office/drawing/2014/main" id="{787D5B63-C6C5-9D7F-C844-E8251E94652B}"/>
              </a:ext>
            </a:extLst>
          </p:cNvPr>
          <p:cNvPicPr>
            <a:picLocks noChangeAspect="1"/>
          </p:cNvPicPr>
          <p:nvPr/>
        </p:nvPicPr>
        <p:blipFill>
          <a:blip r:embed="rId2"/>
          <a:stretch>
            <a:fillRect/>
          </a:stretch>
        </p:blipFill>
        <p:spPr>
          <a:xfrm>
            <a:off x="731838" y="1668462"/>
            <a:ext cx="10758768" cy="4799450"/>
          </a:xfrm>
          <a:prstGeom prst="rect">
            <a:avLst/>
          </a:prstGeom>
        </p:spPr>
      </p:pic>
    </p:spTree>
    <p:extLst>
      <p:ext uri="{BB962C8B-B14F-4D97-AF65-F5344CB8AC3E}">
        <p14:creationId xmlns:p14="http://schemas.microsoft.com/office/powerpoint/2010/main" val="5555806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John's Report with a Stored Procedure</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0972484" cy="4191000"/>
          </a:xfrm>
        </p:spPr>
        <p:txBody>
          <a:bodyPr/>
          <a:lstStyle/>
          <a:p>
            <a:r>
              <a:rPr lang="en-US" dirty="0"/>
              <a:t>Create a stored procedure using SSMS</a:t>
            </a:r>
          </a:p>
          <a:p>
            <a:pPr lvl="1"/>
            <a:r>
              <a:rPr lang="en-US" dirty="0"/>
              <a:t>Don’t forget to RTRIM character fields</a:t>
            </a:r>
          </a:p>
          <a:p>
            <a:r>
              <a:rPr lang="en-US" dirty="0"/>
              <a:t>Download RefreshableReportTemplate.xlsx</a:t>
            </a:r>
          </a:p>
          <a:p>
            <a:r>
              <a:rPr lang="en-US" dirty="0"/>
              <a:t>Configure the four Queries &amp; Connections</a:t>
            </a:r>
          </a:p>
          <a:p>
            <a:r>
              <a:rPr lang="en-US" dirty="0"/>
              <a:t>Save the RefreshableReportTemplate file</a:t>
            </a:r>
          </a:p>
          <a:p>
            <a:r>
              <a:rPr lang="en-US" dirty="0"/>
              <a:t>Copy the "0 Parameters" to a new worksheet</a:t>
            </a:r>
          </a:p>
          <a:p>
            <a:r>
              <a:rPr lang="en-US" dirty="0"/>
              <a:t>Change Command type to SQL</a:t>
            </a:r>
          </a:p>
          <a:p>
            <a:r>
              <a:rPr lang="en-US" dirty="0"/>
              <a:t>Edit Command Text to EXEC the stored procedure</a:t>
            </a:r>
          </a:p>
        </p:txBody>
      </p:sp>
    </p:spTree>
    <p:extLst>
      <p:ext uri="{BB962C8B-B14F-4D97-AF65-F5344CB8AC3E}">
        <p14:creationId xmlns:p14="http://schemas.microsoft.com/office/powerpoint/2010/main" val="582417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The Stored Procedure</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0972484" cy="4191000"/>
          </a:xfrm>
        </p:spPr>
        <p:txBody>
          <a:bodyPr/>
          <a:lstStyle/>
          <a:p>
            <a:pPr marL="0" indent="0">
              <a:buNone/>
            </a:pPr>
            <a:r>
              <a:rPr lang="en-US" sz="1800" dirty="0">
                <a:solidFill>
                  <a:srgbClr val="0000FF"/>
                </a:solidFill>
                <a:latin typeface="Consolas" panose="020B0609020204030204" pitchFamily="49" charset="0"/>
              </a:rPr>
              <a:t>CREATE</a:t>
            </a:r>
            <a:r>
              <a:rPr lang="en-US" sz="1800" dirty="0">
                <a:latin typeface="Consolas" panose="020B0609020204030204" pitchFamily="49" charset="0"/>
              </a:rPr>
              <a:t> </a:t>
            </a:r>
            <a:r>
              <a:rPr lang="en-US" sz="1800" dirty="0">
                <a:solidFill>
                  <a:srgbClr val="0000FF"/>
                </a:solidFill>
                <a:latin typeface="Consolas" panose="020B0609020204030204" pitchFamily="49" charset="0"/>
              </a:rPr>
              <a:t>PROCEDURE</a:t>
            </a:r>
            <a:r>
              <a:rPr lang="en-US" sz="1800" dirty="0">
                <a:latin typeface="Consolas" panose="020B0609020204030204" pitchFamily="49" charset="0"/>
              </a:rPr>
              <a:t> _usd_InvoicePostedSelect</a:t>
            </a:r>
          </a:p>
          <a:p>
            <a:pPr marL="0" indent="0">
              <a:buNone/>
            </a:pPr>
            <a:r>
              <a:rPr lang="en-US" sz="1800" dirty="0">
                <a:solidFill>
                  <a:srgbClr val="0000FF"/>
                </a:solidFill>
                <a:latin typeface="Consolas" panose="020B0609020204030204" pitchFamily="49" charset="0"/>
              </a:rPr>
              <a:t>AS</a:t>
            </a:r>
            <a:endParaRPr lang="en-US" sz="1800" dirty="0">
              <a:latin typeface="Consolas" panose="020B0609020204030204" pitchFamily="49" charset="0"/>
            </a:endParaRPr>
          </a:p>
          <a:p>
            <a:pPr marL="0" indent="0">
              <a:buNone/>
            </a:pPr>
            <a:r>
              <a:rPr lang="en-US" sz="1800" dirty="0">
                <a:solidFill>
                  <a:srgbClr val="0000FF"/>
                </a:solidFill>
                <a:latin typeface="Consolas" panose="020B0609020204030204" pitchFamily="49" charset="0"/>
              </a:rPr>
              <a:t>SELECT	</a:t>
            </a:r>
            <a:r>
              <a:rPr lang="en-US" sz="1800" dirty="0">
                <a:latin typeface="Consolas" panose="020B0609020204030204" pitchFamily="49" charset="0"/>
              </a:rPr>
              <a:t>SOP30200</a:t>
            </a:r>
            <a:r>
              <a:rPr lang="en-US" sz="1800" dirty="0">
                <a:solidFill>
                  <a:srgbClr val="808080"/>
                </a:solidFill>
                <a:latin typeface="Consolas" panose="020B0609020204030204" pitchFamily="49" charset="0"/>
              </a:rPr>
              <a:t>.</a:t>
            </a:r>
            <a:r>
              <a:rPr lang="en-US" sz="1800" dirty="0">
                <a:latin typeface="Consolas" panose="020B0609020204030204" pitchFamily="49" charset="0"/>
              </a:rPr>
              <a:t>DOCDATE </a:t>
            </a:r>
            <a:r>
              <a:rPr lang="en-US" sz="1800" dirty="0">
                <a:solidFill>
                  <a:srgbClr val="0000FF"/>
                </a:solidFill>
                <a:latin typeface="Consolas" panose="020B0609020204030204" pitchFamily="49" charset="0"/>
              </a:rPr>
              <a:t>AS</a:t>
            </a:r>
            <a:r>
              <a:rPr lang="en-US" sz="1800" dirty="0">
                <a:latin typeface="Consolas" panose="020B0609020204030204" pitchFamily="49" charset="0"/>
              </a:rPr>
              <a:t> [Document Date]</a:t>
            </a:r>
            <a:r>
              <a:rPr lang="en-US" sz="1800" dirty="0">
                <a:solidFill>
                  <a:srgbClr val="808080"/>
                </a:solidFill>
                <a:latin typeface="Consolas" panose="020B0609020204030204" pitchFamily="49" charset="0"/>
              </a:rPr>
              <a:t>,</a:t>
            </a:r>
            <a:endParaRPr lang="en-US" sz="1800" dirty="0">
              <a:latin typeface="Consolas" panose="020B0609020204030204" pitchFamily="49" charset="0"/>
            </a:endParaRPr>
          </a:p>
          <a:p>
            <a:pPr marL="0" indent="0">
              <a:buNone/>
            </a:pPr>
            <a:r>
              <a:rPr lang="en-US" sz="1800" dirty="0">
                <a:latin typeface="Consolas" panose="020B0609020204030204" pitchFamily="49" charset="0"/>
              </a:rPr>
              <a:t>	RTRIM(SOP30200</a:t>
            </a:r>
            <a:r>
              <a:rPr lang="en-US" sz="1800" dirty="0">
                <a:solidFill>
                  <a:srgbClr val="808080"/>
                </a:solidFill>
                <a:latin typeface="Consolas" panose="020B0609020204030204" pitchFamily="49" charset="0"/>
              </a:rPr>
              <a:t>.</a:t>
            </a:r>
            <a:r>
              <a:rPr lang="en-US" sz="1800" dirty="0">
                <a:latin typeface="Consolas" panose="020B0609020204030204" pitchFamily="49" charset="0"/>
              </a:rPr>
              <a:t>CUSTNMBR) </a:t>
            </a:r>
            <a:r>
              <a:rPr lang="en-US" sz="1800" dirty="0">
                <a:solidFill>
                  <a:srgbClr val="0000FF"/>
                </a:solidFill>
                <a:latin typeface="Consolas" panose="020B0609020204030204" pitchFamily="49" charset="0"/>
              </a:rPr>
              <a:t>AS</a:t>
            </a:r>
            <a:r>
              <a:rPr lang="en-US" sz="1800" dirty="0">
                <a:latin typeface="Consolas" panose="020B0609020204030204" pitchFamily="49" charset="0"/>
              </a:rPr>
              <a:t> [Customer Number]</a:t>
            </a:r>
            <a:r>
              <a:rPr lang="en-US" sz="1800" dirty="0">
                <a:solidFill>
                  <a:srgbClr val="808080"/>
                </a:solidFill>
                <a:latin typeface="Consolas" panose="020B0609020204030204" pitchFamily="49" charset="0"/>
              </a:rPr>
              <a:t>,</a:t>
            </a:r>
            <a:endParaRPr lang="en-US" sz="1800" dirty="0">
              <a:latin typeface="Consolas" panose="020B0609020204030204" pitchFamily="49" charset="0"/>
            </a:endParaRPr>
          </a:p>
          <a:p>
            <a:pPr marL="0" indent="0">
              <a:buNone/>
            </a:pPr>
            <a:r>
              <a:rPr lang="en-US" sz="1800" dirty="0">
                <a:latin typeface="Consolas" panose="020B0609020204030204" pitchFamily="49" charset="0"/>
              </a:rPr>
              <a:t>	RTRIM(SOP30200</a:t>
            </a:r>
            <a:r>
              <a:rPr lang="en-US" sz="1800" dirty="0">
                <a:solidFill>
                  <a:srgbClr val="808080"/>
                </a:solidFill>
                <a:latin typeface="Consolas" panose="020B0609020204030204" pitchFamily="49" charset="0"/>
              </a:rPr>
              <a:t>.</a:t>
            </a:r>
            <a:r>
              <a:rPr lang="en-US" sz="1800" dirty="0">
                <a:latin typeface="Consolas" panose="020B0609020204030204" pitchFamily="49" charset="0"/>
              </a:rPr>
              <a:t>CUSTNAME) </a:t>
            </a:r>
            <a:r>
              <a:rPr lang="en-US" sz="1800" dirty="0">
                <a:solidFill>
                  <a:srgbClr val="0000FF"/>
                </a:solidFill>
                <a:latin typeface="Consolas" panose="020B0609020204030204" pitchFamily="49" charset="0"/>
              </a:rPr>
              <a:t>AS</a:t>
            </a:r>
            <a:r>
              <a:rPr lang="en-US" sz="1800" dirty="0">
                <a:latin typeface="Consolas" panose="020B0609020204030204" pitchFamily="49" charset="0"/>
              </a:rPr>
              <a:t> [Customer Name]</a:t>
            </a:r>
            <a:r>
              <a:rPr lang="en-US" sz="1800" dirty="0">
                <a:solidFill>
                  <a:srgbClr val="808080"/>
                </a:solidFill>
                <a:latin typeface="Consolas" panose="020B0609020204030204" pitchFamily="49" charset="0"/>
              </a:rPr>
              <a:t>,</a:t>
            </a:r>
            <a:endParaRPr lang="en-US" sz="1800" dirty="0">
              <a:latin typeface="Consolas" panose="020B0609020204030204" pitchFamily="49" charset="0"/>
            </a:endParaRPr>
          </a:p>
          <a:p>
            <a:pPr marL="0" indent="0">
              <a:buNone/>
            </a:pPr>
            <a:r>
              <a:rPr lang="en-US" sz="1800" dirty="0">
                <a:latin typeface="Consolas" panose="020B0609020204030204" pitchFamily="49" charset="0"/>
              </a:rPr>
              <a:t>	RTRIM(SOP30200</a:t>
            </a:r>
            <a:r>
              <a:rPr lang="en-US" sz="1800" dirty="0">
                <a:solidFill>
                  <a:srgbClr val="808080"/>
                </a:solidFill>
                <a:latin typeface="Consolas" panose="020B0609020204030204" pitchFamily="49" charset="0"/>
              </a:rPr>
              <a:t>.</a:t>
            </a:r>
            <a:r>
              <a:rPr lang="en-US" sz="1800" dirty="0">
                <a:latin typeface="Consolas" panose="020B0609020204030204" pitchFamily="49" charset="0"/>
              </a:rPr>
              <a:t>SOPNUMBE) </a:t>
            </a:r>
            <a:r>
              <a:rPr lang="en-US" sz="1800" dirty="0">
                <a:solidFill>
                  <a:srgbClr val="0000FF"/>
                </a:solidFill>
                <a:latin typeface="Consolas" panose="020B0609020204030204" pitchFamily="49" charset="0"/>
              </a:rPr>
              <a:t>AS</a:t>
            </a:r>
            <a:r>
              <a:rPr lang="en-US" sz="1800" dirty="0">
                <a:latin typeface="Consolas" panose="020B0609020204030204" pitchFamily="49" charset="0"/>
              </a:rPr>
              <a:t> [SOP Number]</a:t>
            </a:r>
            <a:r>
              <a:rPr lang="en-US" sz="1800" dirty="0">
                <a:solidFill>
                  <a:srgbClr val="808080"/>
                </a:solidFill>
                <a:latin typeface="Consolas" panose="020B0609020204030204" pitchFamily="49" charset="0"/>
              </a:rPr>
              <a:t>,</a:t>
            </a:r>
            <a:endParaRPr lang="en-US" sz="1800" dirty="0">
              <a:latin typeface="Consolas" panose="020B0609020204030204" pitchFamily="49" charset="0"/>
            </a:endParaRPr>
          </a:p>
          <a:p>
            <a:pPr marL="0" indent="0">
              <a:buNone/>
            </a:pPr>
            <a:r>
              <a:rPr lang="en-US" sz="1800" dirty="0">
                <a:latin typeface="Consolas" panose="020B0609020204030204" pitchFamily="49" charset="0"/>
              </a:rPr>
              <a:t>	RTRIM(SOP30300</a:t>
            </a:r>
            <a:r>
              <a:rPr lang="en-US" sz="1800" dirty="0">
                <a:solidFill>
                  <a:srgbClr val="808080"/>
                </a:solidFill>
                <a:latin typeface="Consolas" panose="020B0609020204030204" pitchFamily="49" charset="0"/>
              </a:rPr>
              <a:t>.</a:t>
            </a:r>
            <a:r>
              <a:rPr lang="en-US" sz="1800" dirty="0">
                <a:latin typeface="Consolas" panose="020B0609020204030204" pitchFamily="49" charset="0"/>
              </a:rPr>
              <a:t>ITEMNMBR) </a:t>
            </a:r>
            <a:r>
              <a:rPr lang="en-US" sz="1800" dirty="0">
                <a:solidFill>
                  <a:srgbClr val="0000FF"/>
                </a:solidFill>
                <a:latin typeface="Consolas" panose="020B0609020204030204" pitchFamily="49" charset="0"/>
              </a:rPr>
              <a:t>AS</a:t>
            </a:r>
            <a:r>
              <a:rPr lang="en-US" sz="1800" dirty="0">
                <a:latin typeface="Consolas" panose="020B0609020204030204" pitchFamily="49" charset="0"/>
              </a:rPr>
              <a:t> [Item Number]</a:t>
            </a:r>
            <a:r>
              <a:rPr lang="en-US" sz="1800" dirty="0">
                <a:solidFill>
                  <a:srgbClr val="808080"/>
                </a:solidFill>
                <a:latin typeface="Consolas" panose="020B0609020204030204" pitchFamily="49" charset="0"/>
              </a:rPr>
              <a:t>,</a:t>
            </a:r>
            <a:endParaRPr lang="en-US" sz="1800" dirty="0">
              <a:latin typeface="Consolas" panose="020B0609020204030204" pitchFamily="49" charset="0"/>
            </a:endParaRPr>
          </a:p>
          <a:p>
            <a:pPr marL="0" indent="0">
              <a:buNone/>
            </a:pPr>
            <a:r>
              <a:rPr lang="en-US" sz="1800" dirty="0">
                <a:latin typeface="Consolas" panose="020B0609020204030204" pitchFamily="49" charset="0"/>
              </a:rPr>
              <a:t>	RTRIM(SOP30300</a:t>
            </a:r>
            <a:r>
              <a:rPr lang="en-US" sz="1800" dirty="0">
                <a:solidFill>
                  <a:srgbClr val="808080"/>
                </a:solidFill>
                <a:latin typeface="Consolas" panose="020B0609020204030204" pitchFamily="49" charset="0"/>
              </a:rPr>
              <a:t>.</a:t>
            </a:r>
            <a:r>
              <a:rPr lang="en-US" sz="1800" dirty="0">
                <a:latin typeface="Consolas" panose="020B0609020204030204" pitchFamily="49" charset="0"/>
              </a:rPr>
              <a:t>ITEMDESC) </a:t>
            </a:r>
            <a:r>
              <a:rPr lang="en-US" sz="1800" dirty="0">
                <a:solidFill>
                  <a:srgbClr val="0000FF"/>
                </a:solidFill>
                <a:latin typeface="Consolas" panose="020B0609020204030204" pitchFamily="49" charset="0"/>
              </a:rPr>
              <a:t>AS</a:t>
            </a:r>
            <a:r>
              <a:rPr lang="en-US" sz="1800" dirty="0">
                <a:latin typeface="Consolas" panose="020B0609020204030204" pitchFamily="49" charset="0"/>
              </a:rPr>
              <a:t> [Item Description]</a:t>
            </a:r>
            <a:r>
              <a:rPr lang="en-US" sz="1800" dirty="0">
                <a:solidFill>
                  <a:srgbClr val="808080"/>
                </a:solidFill>
                <a:latin typeface="Consolas" panose="020B0609020204030204" pitchFamily="49" charset="0"/>
              </a:rPr>
              <a:t>,</a:t>
            </a:r>
            <a:endParaRPr lang="en-US" sz="1800" dirty="0">
              <a:latin typeface="Consolas" panose="020B0609020204030204" pitchFamily="49" charset="0"/>
            </a:endParaRPr>
          </a:p>
          <a:p>
            <a:pPr marL="0" indent="0">
              <a:buNone/>
            </a:pPr>
            <a:r>
              <a:rPr lang="en-US" sz="1800" dirty="0">
                <a:latin typeface="Consolas" panose="020B0609020204030204" pitchFamily="49" charset="0"/>
              </a:rPr>
              <a:t>	SOP30300</a:t>
            </a:r>
            <a:r>
              <a:rPr lang="en-US" sz="1800" dirty="0">
                <a:solidFill>
                  <a:srgbClr val="808080"/>
                </a:solidFill>
                <a:latin typeface="Consolas" panose="020B0609020204030204" pitchFamily="49" charset="0"/>
              </a:rPr>
              <a:t>.</a:t>
            </a:r>
            <a:r>
              <a:rPr lang="en-US" sz="1800" dirty="0">
                <a:latin typeface="Consolas" panose="020B0609020204030204" pitchFamily="49" charset="0"/>
              </a:rPr>
              <a:t>QUANTITY</a:t>
            </a:r>
            <a:r>
              <a:rPr lang="en-US" sz="1800" dirty="0">
                <a:solidFill>
                  <a:srgbClr val="808080"/>
                </a:solidFill>
                <a:latin typeface="Consolas" panose="020B0609020204030204" pitchFamily="49" charset="0"/>
              </a:rPr>
              <a:t>,</a:t>
            </a:r>
            <a:endParaRPr lang="en-US" sz="1800" dirty="0">
              <a:latin typeface="Consolas" panose="020B0609020204030204" pitchFamily="49" charset="0"/>
            </a:endParaRPr>
          </a:p>
          <a:p>
            <a:pPr marL="0" indent="0">
              <a:buNone/>
            </a:pPr>
            <a:r>
              <a:rPr lang="en-US" sz="1800" dirty="0">
                <a:latin typeface="Consolas" panose="020B0609020204030204" pitchFamily="49" charset="0"/>
              </a:rPr>
              <a:t>	SOP30300</a:t>
            </a:r>
            <a:r>
              <a:rPr lang="en-US" sz="1800" dirty="0">
                <a:solidFill>
                  <a:srgbClr val="808080"/>
                </a:solidFill>
                <a:latin typeface="Consolas" panose="020B0609020204030204" pitchFamily="49" charset="0"/>
              </a:rPr>
              <a:t>.</a:t>
            </a:r>
            <a:r>
              <a:rPr lang="en-US" sz="1800" dirty="0">
                <a:latin typeface="Consolas" panose="020B0609020204030204" pitchFamily="49" charset="0"/>
              </a:rPr>
              <a:t>XTNDPRCE </a:t>
            </a:r>
            <a:r>
              <a:rPr lang="en-US" sz="1800" dirty="0">
                <a:solidFill>
                  <a:srgbClr val="0000FF"/>
                </a:solidFill>
                <a:latin typeface="Consolas" panose="020B0609020204030204" pitchFamily="49" charset="0"/>
              </a:rPr>
              <a:t>AS</a:t>
            </a:r>
            <a:r>
              <a:rPr lang="en-US" sz="1800" dirty="0">
                <a:latin typeface="Consolas" panose="020B0609020204030204" pitchFamily="49" charset="0"/>
              </a:rPr>
              <a:t> [Extended Price]</a:t>
            </a:r>
          </a:p>
          <a:p>
            <a:pPr marL="0" indent="0">
              <a:buNone/>
            </a:pPr>
            <a:r>
              <a:rPr lang="en-US" sz="1800" dirty="0">
                <a:solidFill>
                  <a:srgbClr val="0000FF"/>
                </a:solidFill>
                <a:latin typeface="Consolas" panose="020B0609020204030204" pitchFamily="49" charset="0"/>
              </a:rPr>
              <a:t>FROM	</a:t>
            </a:r>
            <a:r>
              <a:rPr lang="en-US" sz="1800" dirty="0">
                <a:latin typeface="Consolas" panose="020B0609020204030204" pitchFamily="49" charset="0"/>
              </a:rPr>
              <a:t>SOP30200</a:t>
            </a:r>
          </a:p>
          <a:p>
            <a:pPr marL="0" indent="0">
              <a:buNone/>
            </a:pPr>
            <a:r>
              <a:rPr lang="en-US" sz="1800" dirty="0">
                <a:solidFill>
                  <a:srgbClr val="808080"/>
                </a:solidFill>
                <a:latin typeface="Consolas" panose="020B0609020204030204" pitchFamily="49" charset="0"/>
              </a:rPr>
              <a:t>JOIN	</a:t>
            </a:r>
            <a:r>
              <a:rPr lang="en-US" sz="1800" dirty="0">
                <a:latin typeface="Consolas" panose="020B0609020204030204" pitchFamily="49" charset="0"/>
              </a:rPr>
              <a:t>SOP30300</a:t>
            </a:r>
          </a:p>
          <a:p>
            <a:pPr marL="0" indent="0">
              <a:buNone/>
            </a:pPr>
            <a:r>
              <a:rPr lang="en-US" sz="1800" dirty="0">
                <a:solidFill>
                  <a:srgbClr val="0000FF"/>
                </a:solidFill>
                <a:latin typeface="Consolas" panose="020B0609020204030204" pitchFamily="49" charset="0"/>
              </a:rPr>
              <a:t>  ON	</a:t>
            </a:r>
            <a:r>
              <a:rPr lang="en-US" sz="1800" dirty="0">
                <a:latin typeface="Consolas" panose="020B0609020204030204" pitchFamily="49" charset="0"/>
              </a:rPr>
              <a:t>SOP30300</a:t>
            </a:r>
            <a:r>
              <a:rPr lang="en-US" sz="1800" dirty="0">
                <a:solidFill>
                  <a:srgbClr val="808080"/>
                </a:solidFill>
                <a:latin typeface="Consolas" panose="020B0609020204030204" pitchFamily="49" charset="0"/>
              </a:rPr>
              <a:t>.</a:t>
            </a:r>
            <a:r>
              <a:rPr lang="en-US" sz="1800" dirty="0">
                <a:latin typeface="Consolas" panose="020B0609020204030204" pitchFamily="49" charset="0"/>
              </a:rPr>
              <a:t>SOPNUMBE </a:t>
            </a:r>
            <a:r>
              <a:rPr lang="en-US" sz="1800" dirty="0">
                <a:solidFill>
                  <a:srgbClr val="808080"/>
                </a:solidFill>
                <a:latin typeface="Consolas" panose="020B0609020204030204" pitchFamily="49" charset="0"/>
              </a:rPr>
              <a:t>=</a:t>
            </a:r>
            <a:r>
              <a:rPr lang="en-US" sz="1800" dirty="0">
                <a:latin typeface="Consolas" panose="020B0609020204030204" pitchFamily="49" charset="0"/>
              </a:rPr>
              <a:t> SOP30200</a:t>
            </a:r>
            <a:r>
              <a:rPr lang="en-US" sz="1800" dirty="0">
                <a:solidFill>
                  <a:srgbClr val="808080"/>
                </a:solidFill>
                <a:latin typeface="Consolas" panose="020B0609020204030204" pitchFamily="49" charset="0"/>
              </a:rPr>
              <a:t>.</a:t>
            </a:r>
            <a:r>
              <a:rPr lang="en-US" sz="1800" dirty="0">
                <a:latin typeface="Consolas" panose="020B0609020204030204" pitchFamily="49" charset="0"/>
              </a:rPr>
              <a:t>SOPNUMBE</a:t>
            </a:r>
          </a:p>
          <a:p>
            <a:pPr marL="0" indent="0">
              <a:buNone/>
            </a:pPr>
            <a:r>
              <a:rPr lang="en-US" sz="1800" dirty="0">
                <a:solidFill>
                  <a:srgbClr val="808080"/>
                </a:solidFill>
                <a:latin typeface="Consolas" panose="020B0609020204030204" pitchFamily="49" charset="0"/>
              </a:rPr>
              <a:t>  AND	</a:t>
            </a:r>
            <a:r>
              <a:rPr lang="en-US" sz="1800" dirty="0">
                <a:latin typeface="Consolas" panose="020B0609020204030204" pitchFamily="49" charset="0"/>
              </a:rPr>
              <a:t>SOP30300</a:t>
            </a:r>
            <a:r>
              <a:rPr lang="en-US" sz="1800" dirty="0">
                <a:solidFill>
                  <a:srgbClr val="808080"/>
                </a:solidFill>
                <a:latin typeface="Consolas" panose="020B0609020204030204" pitchFamily="49" charset="0"/>
              </a:rPr>
              <a:t>.</a:t>
            </a:r>
            <a:r>
              <a:rPr lang="en-US" sz="1800" dirty="0">
                <a:latin typeface="Consolas" panose="020B0609020204030204" pitchFamily="49" charset="0"/>
              </a:rPr>
              <a:t>SOPTYPE </a:t>
            </a:r>
            <a:r>
              <a:rPr lang="en-US" sz="1800" dirty="0">
                <a:solidFill>
                  <a:srgbClr val="808080"/>
                </a:solidFill>
                <a:latin typeface="Consolas" panose="020B0609020204030204" pitchFamily="49" charset="0"/>
              </a:rPr>
              <a:t>=</a:t>
            </a:r>
            <a:r>
              <a:rPr lang="en-US" sz="1800" dirty="0">
                <a:latin typeface="Consolas" panose="020B0609020204030204" pitchFamily="49" charset="0"/>
              </a:rPr>
              <a:t> SOP30200</a:t>
            </a:r>
            <a:r>
              <a:rPr lang="en-US" sz="1800" dirty="0">
                <a:solidFill>
                  <a:srgbClr val="808080"/>
                </a:solidFill>
                <a:latin typeface="Consolas" panose="020B0609020204030204" pitchFamily="49" charset="0"/>
              </a:rPr>
              <a:t>.</a:t>
            </a:r>
            <a:r>
              <a:rPr lang="en-US" sz="1800" dirty="0">
                <a:latin typeface="Consolas" panose="020B0609020204030204" pitchFamily="49" charset="0"/>
              </a:rPr>
              <a:t>SOPTYPE</a:t>
            </a:r>
          </a:p>
          <a:p>
            <a:pPr marL="0" indent="0">
              <a:buNone/>
            </a:pPr>
            <a:r>
              <a:rPr lang="en-US" sz="1800" dirty="0">
                <a:solidFill>
                  <a:srgbClr val="0000FF"/>
                </a:solidFill>
                <a:latin typeface="Consolas" panose="020B0609020204030204" pitchFamily="49" charset="0"/>
              </a:rPr>
              <a:t>WHERE	</a:t>
            </a:r>
            <a:r>
              <a:rPr lang="en-US" sz="1800" dirty="0">
                <a:latin typeface="Consolas" panose="020B0609020204030204" pitchFamily="49" charset="0"/>
              </a:rPr>
              <a:t>SOP30200</a:t>
            </a:r>
            <a:r>
              <a:rPr lang="en-US" sz="1800" dirty="0">
                <a:solidFill>
                  <a:srgbClr val="808080"/>
                </a:solidFill>
                <a:latin typeface="Consolas" panose="020B0609020204030204" pitchFamily="49" charset="0"/>
              </a:rPr>
              <a:t>.</a:t>
            </a:r>
            <a:r>
              <a:rPr lang="en-US" sz="1800" dirty="0">
                <a:latin typeface="Consolas" panose="020B0609020204030204" pitchFamily="49" charset="0"/>
              </a:rPr>
              <a:t>SOPTYPE </a:t>
            </a:r>
            <a:r>
              <a:rPr lang="en-US" sz="1800" dirty="0">
                <a:solidFill>
                  <a:srgbClr val="808080"/>
                </a:solidFill>
                <a:latin typeface="Consolas" panose="020B0609020204030204" pitchFamily="49" charset="0"/>
              </a:rPr>
              <a:t>=</a:t>
            </a:r>
            <a:r>
              <a:rPr lang="en-US" sz="1800" dirty="0">
                <a:latin typeface="Consolas" panose="020B0609020204030204" pitchFamily="49" charset="0"/>
              </a:rPr>
              <a:t> 3</a:t>
            </a:r>
          </a:p>
          <a:p>
            <a:pPr marL="0" indent="0">
              <a:buNone/>
            </a:pPr>
            <a:r>
              <a:rPr lang="en-US" sz="1800" dirty="0">
                <a:solidFill>
                  <a:srgbClr val="808080"/>
                </a:solidFill>
                <a:latin typeface="Consolas" panose="020B0609020204030204" pitchFamily="49" charset="0"/>
              </a:rPr>
              <a:t>  AND	</a:t>
            </a:r>
            <a:r>
              <a:rPr lang="en-US" sz="1800" dirty="0">
                <a:latin typeface="Consolas" panose="020B0609020204030204" pitchFamily="49" charset="0"/>
              </a:rPr>
              <a:t>SOP30200</a:t>
            </a:r>
            <a:r>
              <a:rPr lang="en-US" sz="1800" dirty="0">
                <a:solidFill>
                  <a:srgbClr val="808080"/>
                </a:solidFill>
                <a:latin typeface="Consolas" panose="020B0609020204030204" pitchFamily="49" charset="0"/>
              </a:rPr>
              <a:t>.</a:t>
            </a:r>
            <a:r>
              <a:rPr lang="en-US" sz="1800" dirty="0">
                <a:latin typeface="Consolas" panose="020B0609020204030204" pitchFamily="49" charset="0"/>
              </a:rPr>
              <a:t>DOCDATE </a:t>
            </a:r>
            <a:r>
              <a:rPr lang="en-US" sz="1800" dirty="0">
                <a:solidFill>
                  <a:srgbClr val="808080"/>
                </a:solidFill>
                <a:latin typeface="Consolas" panose="020B0609020204030204" pitchFamily="49" charset="0"/>
              </a:rPr>
              <a:t>BETWEEN</a:t>
            </a:r>
            <a:r>
              <a:rPr lang="en-US" sz="1800" dirty="0">
                <a:latin typeface="Consolas" panose="020B0609020204030204" pitchFamily="49" charset="0"/>
              </a:rPr>
              <a:t> </a:t>
            </a:r>
            <a:r>
              <a:rPr lang="en-US" sz="1800" dirty="0">
                <a:solidFill>
                  <a:srgbClr val="FF00FF"/>
                </a:solidFill>
                <a:latin typeface="Consolas" panose="020B0609020204030204" pitchFamily="49" charset="0"/>
              </a:rPr>
              <a:t>DATEADD</a:t>
            </a:r>
            <a:r>
              <a:rPr lang="en-US" sz="1800" dirty="0">
                <a:solidFill>
                  <a:srgbClr val="808080"/>
                </a:solidFill>
                <a:latin typeface="Consolas" panose="020B0609020204030204" pitchFamily="49" charset="0"/>
              </a:rPr>
              <a:t>(</a:t>
            </a:r>
            <a:r>
              <a:rPr lang="en-US" sz="1800" dirty="0">
                <a:latin typeface="Consolas" panose="020B0609020204030204" pitchFamily="49" charset="0"/>
              </a:rPr>
              <a:t>yy</a:t>
            </a:r>
            <a:r>
              <a:rPr lang="en-US" sz="1800" dirty="0">
                <a:solidFill>
                  <a:srgbClr val="808080"/>
                </a:solidFill>
                <a:latin typeface="Consolas" panose="020B0609020204030204" pitchFamily="49" charset="0"/>
              </a:rPr>
              <a:t>,</a:t>
            </a:r>
            <a:r>
              <a:rPr lang="en-US" sz="1800" dirty="0">
                <a:latin typeface="Consolas" panose="020B0609020204030204" pitchFamily="49" charset="0"/>
              </a:rPr>
              <a:t> </a:t>
            </a:r>
            <a:r>
              <a:rPr lang="en-US" sz="1800" dirty="0">
                <a:solidFill>
                  <a:srgbClr val="808080"/>
                </a:solidFill>
                <a:latin typeface="Consolas" panose="020B0609020204030204" pitchFamily="49" charset="0"/>
              </a:rPr>
              <a:t>-</a:t>
            </a:r>
            <a:r>
              <a:rPr lang="en-US" sz="1800" dirty="0">
                <a:latin typeface="Consolas" panose="020B0609020204030204" pitchFamily="49" charset="0"/>
              </a:rPr>
              <a:t>1</a:t>
            </a:r>
            <a:r>
              <a:rPr lang="en-US" sz="1800" dirty="0">
                <a:solidFill>
                  <a:srgbClr val="808080"/>
                </a:solidFill>
                <a:latin typeface="Consolas" panose="020B0609020204030204" pitchFamily="49" charset="0"/>
              </a:rPr>
              <a:t>,</a:t>
            </a:r>
            <a:r>
              <a:rPr lang="en-US" sz="1800" dirty="0">
                <a:latin typeface="Consolas" panose="020B0609020204030204" pitchFamily="49" charset="0"/>
              </a:rPr>
              <a:t> </a:t>
            </a:r>
            <a:r>
              <a:rPr lang="en-US" sz="1800" dirty="0">
                <a:solidFill>
                  <a:srgbClr val="FF00FF"/>
                </a:solidFill>
                <a:latin typeface="Consolas" panose="020B0609020204030204" pitchFamily="49" charset="0"/>
              </a:rPr>
              <a:t>GETDATE</a:t>
            </a:r>
            <a:r>
              <a:rPr lang="en-US" sz="1800" dirty="0">
                <a:solidFill>
                  <a:srgbClr val="808080"/>
                </a:solidFill>
                <a:latin typeface="Consolas" panose="020B0609020204030204" pitchFamily="49" charset="0"/>
              </a:rPr>
              <a:t>())</a:t>
            </a:r>
            <a:r>
              <a:rPr lang="en-US" sz="1800" dirty="0">
                <a:latin typeface="Consolas" panose="020B0609020204030204" pitchFamily="49" charset="0"/>
              </a:rPr>
              <a:t> </a:t>
            </a:r>
            <a:r>
              <a:rPr lang="en-US" sz="1800" dirty="0">
                <a:solidFill>
                  <a:srgbClr val="808080"/>
                </a:solidFill>
                <a:latin typeface="Consolas" panose="020B0609020204030204" pitchFamily="49" charset="0"/>
              </a:rPr>
              <a:t>AND</a:t>
            </a:r>
            <a:r>
              <a:rPr lang="en-US" sz="1800" dirty="0">
                <a:latin typeface="Consolas" panose="020B0609020204030204" pitchFamily="49" charset="0"/>
              </a:rPr>
              <a:t> </a:t>
            </a:r>
            <a:r>
              <a:rPr lang="en-US" sz="1800" dirty="0">
                <a:solidFill>
                  <a:srgbClr val="FF00FF"/>
                </a:solidFill>
                <a:latin typeface="Consolas" panose="020B0609020204030204" pitchFamily="49" charset="0"/>
              </a:rPr>
              <a:t>GETDATE</a:t>
            </a:r>
            <a:r>
              <a:rPr lang="en-US" sz="1800" dirty="0">
                <a:solidFill>
                  <a:srgbClr val="808080"/>
                </a:solidFill>
                <a:latin typeface="Consolas" panose="020B0609020204030204" pitchFamily="49" charset="0"/>
              </a:rPr>
              <a:t>()</a:t>
            </a:r>
            <a:endParaRPr lang="en-US" sz="1800" dirty="0"/>
          </a:p>
        </p:txBody>
      </p:sp>
    </p:spTree>
    <p:extLst>
      <p:ext uri="{BB962C8B-B14F-4D97-AF65-F5344CB8AC3E}">
        <p14:creationId xmlns:p14="http://schemas.microsoft.com/office/powerpoint/2010/main" val="383066155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reate  _usd_InvoicePostedSelect">
            <a:hlinkClick r:id="" action="ppaction://media"/>
            <a:extLst>
              <a:ext uri="{FF2B5EF4-FFF2-40B4-BE49-F238E27FC236}">
                <a16:creationId xmlns:a16="http://schemas.microsoft.com/office/drawing/2014/main" id="{1FEA6466-1E93-559A-B0BC-FB38017B56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436475" cy="6994525"/>
          </a:xfrm>
          <a:prstGeom prst="rect">
            <a:avLst/>
          </a:prstGeom>
        </p:spPr>
      </p:pic>
    </p:spTree>
    <p:extLst>
      <p:ext uri="{BB962C8B-B14F-4D97-AF65-F5344CB8AC3E}">
        <p14:creationId xmlns:p14="http://schemas.microsoft.com/office/powerpoint/2010/main" val="427518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Revise Spreadsheet</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0972484" cy="4191000"/>
          </a:xfrm>
        </p:spPr>
        <p:txBody>
          <a:bodyPr/>
          <a:lstStyle/>
          <a:p>
            <a:r>
              <a:rPr lang="en-US" dirty="0"/>
              <a:t>Allow the user to enter a Start and End date</a:t>
            </a:r>
          </a:p>
          <a:p>
            <a:r>
              <a:rPr lang="en-US" dirty="0"/>
              <a:t>Refresh the data after the End date is entered</a:t>
            </a:r>
          </a:p>
          <a:p>
            <a:r>
              <a:rPr lang="en-US" dirty="0"/>
              <a:t>Use the 2 Parameters worksheet as a starting point</a:t>
            </a:r>
          </a:p>
          <a:p>
            <a:r>
              <a:rPr lang="en-US" dirty="0"/>
              <a:t>I don't know how to add or change parameters once a spreadsheet has been created</a:t>
            </a:r>
          </a:p>
          <a:p>
            <a:r>
              <a:rPr lang="en-US" dirty="0"/>
              <a:t>Revise the Stored Procedure to take two parameters</a:t>
            </a:r>
          </a:p>
        </p:txBody>
      </p:sp>
    </p:spTree>
    <p:extLst>
      <p:ext uri="{BB962C8B-B14F-4D97-AF65-F5344CB8AC3E}">
        <p14:creationId xmlns:p14="http://schemas.microsoft.com/office/powerpoint/2010/main" val="3277264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The Revised Stored Procedure</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0972484" cy="4191000"/>
          </a:xfrm>
        </p:spPr>
        <p:txBody>
          <a:bodyPr/>
          <a:lstStyle/>
          <a:p>
            <a:pPr marL="0" indent="0">
              <a:buNone/>
            </a:pPr>
            <a:r>
              <a:rPr lang="en-US" sz="1600" dirty="0">
                <a:solidFill>
                  <a:srgbClr val="0000FF"/>
                </a:solidFill>
                <a:latin typeface="Consolas" panose="020B0609020204030204" pitchFamily="49" charset="0"/>
              </a:rPr>
              <a:t>CREATE</a:t>
            </a:r>
            <a:r>
              <a:rPr lang="en-US" sz="1600" dirty="0">
                <a:latin typeface="Consolas" panose="020B0609020204030204" pitchFamily="49" charset="0"/>
              </a:rPr>
              <a:t> </a:t>
            </a:r>
            <a:r>
              <a:rPr lang="en-US" sz="1600" dirty="0">
                <a:solidFill>
                  <a:srgbClr val="0000FF"/>
                </a:solidFill>
                <a:latin typeface="Consolas" panose="020B0609020204030204" pitchFamily="49" charset="0"/>
              </a:rPr>
              <a:t>PROCEDURE</a:t>
            </a:r>
            <a:r>
              <a:rPr lang="en-US" sz="1600" dirty="0">
                <a:latin typeface="Consolas" panose="020B0609020204030204" pitchFamily="49" charset="0"/>
              </a:rPr>
              <a:t> _usd_InvoicePostedSelect</a:t>
            </a:r>
          </a:p>
          <a:p>
            <a:pPr marL="0" indent="0">
              <a:buNone/>
            </a:pPr>
            <a:r>
              <a:rPr lang="en-US" sz="1600" dirty="0">
                <a:latin typeface="Consolas" panose="020B0609020204030204" pitchFamily="49" charset="0"/>
              </a:rPr>
              <a:t>  @StartDate </a:t>
            </a:r>
            <a:r>
              <a:rPr lang="en-US" sz="1600" dirty="0">
                <a:solidFill>
                  <a:srgbClr val="0000FF"/>
                </a:solidFill>
                <a:latin typeface="Consolas" panose="020B0609020204030204" pitchFamily="49" charset="0"/>
              </a:rPr>
              <a:t>DATETIME</a:t>
            </a:r>
            <a:r>
              <a:rPr lang="en-US" sz="1600" dirty="0">
                <a:latin typeface="Consolas" panose="020B0609020204030204" pitchFamily="49" charset="0"/>
              </a:rPr>
              <a:t>,</a:t>
            </a:r>
          </a:p>
          <a:p>
            <a:pPr marL="0" indent="0">
              <a:buNone/>
            </a:pPr>
            <a:r>
              <a:rPr lang="en-US" sz="1600" dirty="0">
                <a:latin typeface="Consolas" panose="020B0609020204030204" pitchFamily="49" charset="0"/>
              </a:rPr>
              <a:t>  @EndDate </a:t>
            </a:r>
            <a:r>
              <a:rPr lang="en-US" sz="1600" dirty="0">
                <a:solidFill>
                  <a:srgbClr val="0000FF"/>
                </a:solidFill>
                <a:latin typeface="Consolas" panose="020B0609020204030204" pitchFamily="49" charset="0"/>
              </a:rPr>
              <a:t>DATETIME</a:t>
            </a:r>
          </a:p>
          <a:p>
            <a:pPr marL="0" indent="0">
              <a:buNone/>
            </a:pPr>
            <a:r>
              <a:rPr lang="en-US" sz="1600" dirty="0">
                <a:solidFill>
                  <a:srgbClr val="0000FF"/>
                </a:solidFill>
                <a:latin typeface="Consolas" panose="020B0609020204030204" pitchFamily="49" charset="0"/>
              </a:rPr>
              <a:t>AS</a:t>
            </a:r>
            <a:endParaRPr lang="en-US" sz="1600" dirty="0">
              <a:latin typeface="Consolas" panose="020B0609020204030204" pitchFamily="49" charset="0"/>
            </a:endParaRPr>
          </a:p>
          <a:p>
            <a:pPr marL="0" indent="0">
              <a:buNone/>
            </a:pPr>
            <a:r>
              <a:rPr lang="en-US" sz="1600" dirty="0">
                <a:solidFill>
                  <a:srgbClr val="0000FF"/>
                </a:solidFill>
                <a:latin typeface="Consolas" panose="020B0609020204030204" pitchFamily="49" charset="0"/>
              </a:rPr>
              <a:t>SELECT	</a:t>
            </a:r>
            <a:r>
              <a:rPr lang="en-US" sz="1600" dirty="0">
                <a:latin typeface="Consolas" panose="020B0609020204030204" pitchFamily="49" charset="0"/>
              </a:rPr>
              <a:t>SOP30200</a:t>
            </a:r>
            <a:r>
              <a:rPr lang="en-US" sz="1600" dirty="0">
                <a:solidFill>
                  <a:srgbClr val="808080"/>
                </a:solidFill>
                <a:latin typeface="Consolas" panose="020B0609020204030204" pitchFamily="49" charset="0"/>
              </a:rPr>
              <a:t>.</a:t>
            </a:r>
            <a:r>
              <a:rPr lang="en-US" sz="1600" dirty="0">
                <a:latin typeface="Consolas" panose="020B0609020204030204" pitchFamily="49" charset="0"/>
              </a:rPr>
              <a:t>DOCDATE </a:t>
            </a:r>
            <a:r>
              <a:rPr lang="en-US" sz="1600" dirty="0">
                <a:solidFill>
                  <a:srgbClr val="0000FF"/>
                </a:solidFill>
                <a:latin typeface="Consolas" panose="020B0609020204030204" pitchFamily="49" charset="0"/>
              </a:rPr>
              <a:t>AS</a:t>
            </a:r>
            <a:r>
              <a:rPr lang="en-US" sz="1600" dirty="0">
                <a:latin typeface="Consolas" panose="020B0609020204030204" pitchFamily="49" charset="0"/>
              </a:rPr>
              <a:t> [Document Date]</a:t>
            </a:r>
            <a:r>
              <a:rPr lang="en-US" sz="1600" dirty="0">
                <a:solidFill>
                  <a:srgbClr val="808080"/>
                </a:solidFill>
                <a:latin typeface="Consolas" panose="020B0609020204030204" pitchFamily="49" charset="0"/>
              </a:rPr>
              <a:t>,</a:t>
            </a:r>
            <a:endParaRPr lang="en-US" sz="1600" dirty="0">
              <a:latin typeface="Consolas" panose="020B0609020204030204" pitchFamily="49" charset="0"/>
            </a:endParaRPr>
          </a:p>
          <a:p>
            <a:pPr marL="0" indent="0">
              <a:buNone/>
            </a:pPr>
            <a:r>
              <a:rPr lang="en-US" sz="1600" dirty="0">
                <a:latin typeface="Consolas" panose="020B0609020204030204" pitchFamily="49" charset="0"/>
              </a:rPr>
              <a:t>	RTRIM(SOP30200</a:t>
            </a:r>
            <a:r>
              <a:rPr lang="en-US" sz="1600" dirty="0">
                <a:solidFill>
                  <a:srgbClr val="808080"/>
                </a:solidFill>
                <a:latin typeface="Consolas" panose="020B0609020204030204" pitchFamily="49" charset="0"/>
              </a:rPr>
              <a:t>.</a:t>
            </a:r>
            <a:r>
              <a:rPr lang="en-US" sz="1600" dirty="0">
                <a:latin typeface="Consolas" panose="020B0609020204030204" pitchFamily="49" charset="0"/>
              </a:rPr>
              <a:t>CUSTNMBR) </a:t>
            </a:r>
            <a:r>
              <a:rPr lang="en-US" sz="1600" dirty="0">
                <a:solidFill>
                  <a:srgbClr val="0000FF"/>
                </a:solidFill>
                <a:latin typeface="Consolas" panose="020B0609020204030204" pitchFamily="49" charset="0"/>
              </a:rPr>
              <a:t>AS</a:t>
            </a:r>
            <a:r>
              <a:rPr lang="en-US" sz="1600" dirty="0">
                <a:latin typeface="Consolas" panose="020B0609020204030204" pitchFamily="49" charset="0"/>
              </a:rPr>
              <a:t> [Customer Number]</a:t>
            </a:r>
            <a:r>
              <a:rPr lang="en-US" sz="1600" dirty="0">
                <a:solidFill>
                  <a:srgbClr val="808080"/>
                </a:solidFill>
                <a:latin typeface="Consolas" panose="020B0609020204030204" pitchFamily="49" charset="0"/>
              </a:rPr>
              <a:t>,</a:t>
            </a:r>
            <a:endParaRPr lang="en-US" sz="1600" dirty="0">
              <a:latin typeface="Consolas" panose="020B0609020204030204" pitchFamily="49" charset="0"/>
            </a:endParaRPr>
          </a:p>
          <a:p>
            <a:pPr marL="0" indent="0">
              <a:buNone/>
            </a:pPr>
            <a:r>
              <a:rPr lang="en-US" sz="1600" dirty="0">
                <a:latin typeface="Consolas" panose="020B0609020204030204" pitchFamily="49" charset="0"/>
              </a:rPr>
              <a:t>	RTRIM(SOP30200</a:t>
            </a:r>
            <a:r>
              <a:rPr lang="en-US" sz="1600" dirty="0">
                <a:solidFill>
                  <a:srgbClr val="808080"/>
                </a:solidFill>
                <a:latin typeface="Consolas" panose="020B0609020204030204" pitchFamily="49" charset="0"/>
              </a:rPr>
              <a:t>.</a:t>
            </a:r>
            <a:r>
              <a:rPr lang="en-US" sz="1600" dirty="0">
                <a:latin typeface="Consolas" panose="020B0609020204030204" pitchFamily="49" charset="0"/>
              </a:rPr>
              <a:t>CUSTNAME) </a:t>
            </a:r>
            <a:r>
              <a:rPr lang="en-US" sz="1600" dirty="0">
                <a:solidFill>
                  <a:srgbClr val="0000FF"/>
                </a:solidFill>
                <a:latin typeface="Consolas" panose="020B0609020204030204" pitchFamily="49" charset="0"/>
              </a:rPr>
              <a:t>AS</a:t>
            </a:r>
            <a:r>
              <a:rPr lang="en-US" sz="1600" dirty="0">
                <a:latin typeface="Consolas" panose="020B0609020204030204" pitchFamily="49" charset="0"/>
              </a:rPr>
              <a:t> [Customer Name]</a:t>
            </a:r>
            <a:r>
              <a:rPr lang="en-US" sz="1600" dirty="0">
                <a:solidFill>
                  <a:srgbClr val="808080"/>
                </a:solidFill>
                <a:latin typeface="Consolas" panose="020B0609020204030204" pitchFamily="49" charset="0"/>
              </a:rPr>
              <a:t>,</a:t>
            </a:r>
            <a:endParaRPr lang="en-US" sz="1600" dirty="0">
              <a:latin typeface="Consolas" panose="020B0609020204030204" pitchFamily="49" charset="0"/>
            </a:endParaRPr>
          </a:p>
          <a:p>
            <a:pPr marL="0" indent="0">
              <a:buNone/>
            </a:pPr>
            <a:r>
              <a:rPr lang="en-US" sz="1600" dirty="0">
                <a:latin typeface="Consolas" panose="020B0609020204030204" pitchFamily="49" charset="0"/>
              </a:rPr>
              <a:t>	RTRIM(SOP30200</a:t>
            </a:r>
            <a:r>
              <a:rPr lang="en-US" sz="1600" dirty="0">
                <a:solidFill>
                  <a:srgbClr val="808080"/>
                </a:solidFill>
                <a:latin typeface="Consolas" panose="020B0609020204030204" pitchFamily="49" charset="0"/>
              </a:rPr>
              <a:t>.</a:t>
            </a:r>
            <a:r>
              <a:rPr lang="en-US" sz="1600" dirty="0">
                <a:latin typeface="Consolas" panose="020B0609020204030204" pitchFamily="49" charset="0"/>
              </a:rPr>
              <a:t>SOPNUMBE) </a:t>
            </a:r>
            <a:r>
              <a:rPr lang="en-US" sz="1600" dirty="0">
                <a:solidFill>
                  <a:srgbClr val="0000FF"/>
                </a:solidFill>
                <a:latin typeface="Consolas" panose="020B0609020204030204" pitchFamily="49" charset="0"/>
              </a:rPr>
              <a:t>AS</a:t>
            </a:r>
            <a:r>
              <a:rPr lang="en-US" sz="1600" dirty="0">
                <a:latin typeface="Consolas" panose="020B0609020204030204" pitchFamily="49" charset="0"/>
              </a:rPr>
              <a:t> [SOP Number]</a:t>
            </a:r>
            <a:r>
              <a:rPr lang="en-US" sz="1600" dirty="0">
                <a:solidFill>
                  <a:srgbClr val="808080"/>
                </a:solidFill>
                <a:latin typeface="Consolas" panose="020B0609020204030204" pitchFamily="49" charset="0"/>
              </a:rPr>
              <a:t>,</a:t>
            </a:r>
            <a:endParaRPr lang="en-US" sz="1600" dirty="0">
              <a:latin typeface="Consolas" panose="020B0609020204030204" pitchFamily="49" charset="0"/>
            </a:endParaRPr>
          </a:p>
          <a:p>
            <a:pPr marL="0" indent="0">
              <a:buNone/>
            </a:pPr>
            <a:r>
              <a:rPr lang="en-US" sz="1600" dirty="0">
                <a:latin typeface="Consolas" panose="020B0609020204030204" pitchFamily="49" charset="0"/>
              </a:rPr>
              <a:t>	RTRIM(SOP30300</a:t>
            </a:r>
            <a:r>
              <a:rPr lang="en-US" sz="1600" dirty="0">
                <a:solidFill>
                  <a:srgbClr val="808080"/>
                </a:solidFill>
                <a:latin typeface="Consolas" panose="020B0609020204030204" pitchFamily="49" charset="0"/>
              </a:rPr>
              <a:t>.</a:t>
            </a:r>
            <a:r>
              <a:rPr lang="en-US" sz="1600" dirty="0">
                <a:latin typeface="Consolas" panose="020B0609020204030204" pitchFamily="49" charset="0"/>
              </a:rPr>
              <a:t>ITEMNMBR) </a:t>
            </a:r>
            <a:r>
              <a:rPr lang="en-US" sz="1600" dirty="0">
                <a:solidFill>
                  <a:srgbClr val="0000FF"/>
                </a:solidFill>
                <a:latin typeface="Consolas" panose="020B0609020204030204" pitchFamily="49" charset="0"/>
              </a:rPr>
              <a:t>AS</a:t>
            </a:r>
            <a:r>
              <a:rPr lang="en-US" sz="1600" dirty="0">
                <a:latin typeface="Consolas" panose="020B0609020204030204" pitchFamily="49" charset="0"/>
              </a:rPr>
              <a:t> [Item Number]</a:t>
            </a:r>
            <a:r>
              <a:rPr lang="en-US" sz="1600" dirty="0">
                <a:solidFill>
                  <a:srgbClr val="808080"/>
                </a:solidFill>
                <a:latin typeface="Consolas" panose="020B0609020204030204" pitchFamily="49" charset="0"/>
              </a:rPr>
              <a:t>,</a:t>
            </a:r>
            <a:endParaRPr lang="en-US" sz="1600" dirty="0">
              <a:latin typeface="Consolas" panose="020B0609020204030204" pitchFamily="49" charset="0"/>
            </a:endParaRPr>
          </a:p>
          <a:p>
            <a:pPr marL="0" indent="0">
              <a:buNone/>
            </a:pPr>
            <a:r>
              <a:rPr lang="en-US" sz="1600" dirty="0">
                <a:latin typeface="Consolas" panose="020B0609020204030204" pitchFamily="49" charset="0"/>
              </a:rPr>
              <a:t>	RTRIM(SOP30300</a:t>
            </a:r>
            <a:r>
              <a:rPr lang="en-US" sz="1600" dirty="0">
                <a:solidFill>
                  <a:srgbClr val="808080"/>
                </a:solidFill>
                <a:latin typeface="Consolas" panose="020B0609020204030204" pitchFamily="49" charset="0"/>
              </a:rPr>
              <a:t>.</a:t>
            </a:r>
            <a:r>
              <a:rPr lang="en-US" sz="1600" dirty="0">
                <a:latin typeface="Consolas" panose="020B0609020204030204" pitchFamily="49" charset="0"/>
              </a:rPr>
              <a:t>ITEMDESC) </a:t>
            </a:r>
            <a:r>
              <a:rPr lang="en-US" sz="1600" dirty="0">
                <a:solidFill>
                  <a:srgbClr val="0000FF"/>
                </a:solidFill>
                <a:latin typeface="Consolas" panose="020B0609020204030204" pitchFamily="49" charset="0"/>
              </a:rPr>
              <a:t>AS</a:t>
            </a:r>
            <a:r>
              <a:rPr lang="en-US" sz="1600" dirty="0">
                <a:latin typeface="Consolas" panose="020B0609020204030204" pitchFamily="49" charset="0"/>
              </a:rPr>
              <a:t> [Item Description]</a:t>
            </a:r>
            <a:r>
              <a:rPr lang="en-US" sz="1600" dirty="0">
                <a:solidFill>
                  <a:srgbClr val="808080"/>
                </a:solidFill>
                <a:latin typeface="Consolas" panose="020B0609020204030204" pitchFamily="49" charset="0"/>
              </a:rPr>
              <a:t>,</a:t>
            </a:r>
            <a:endParaRPr lang="en-US" sz="1600" dirty="0">
              <a:latin typeface="Consolas" panose="020B0609020204030204" pitchFamily="49" charset="0"/>
            </a:endParaRPr>
          </a:p>
          <a:p>
            <a:pPr marL="0" indent="0">
              <a:buNone/>
            </a:pPr>
            <a:r>
              <a:rPr lang="en-US" sz="1600" dirty="0">
                <a:latin typeface="Consolas" panose="020B0609020204030204" pitchFamily="49" charset="0"/>
              </a:rPr>
              <a:t>	SOP30300</a:t>
            </a:r>
            <a:r>
              <a:rPr lang="en-US" sz="1600" dirty="0">
                <a:solidFill>
                  <a:srgbClr val="808080"/>
                </a:solidFill>
                <a:latin typeface="Consolas" panose="020B0609020204030204" pitchFamily="49" charset="0"/>
              </a:rPr>
              <a:t>.</a:t>
            </a:r>
            <a:r>
              <a:rPr lang="en-US" sz="1600" dirty="0">
                <a:latin typeface="Consolas" panose="020B0609020204030204" pitchFamily="49" charset="0"/>
              </a:rPr>
              <a:t>QUANTITY</a:t>
            </a:r>
            <a:r>
              <a:rPr lang="en-US" sz="1600" dirty="0">
                <a:solidFill>
                  <a:srgbClr val="808080"/>
                </a:solidFill>
                <a:latin typeface="Consolas" panose="020B0609020204030204" pitchFamily="49" charset="0"/>
              </a:rPr>
              <a:t>,</a:t>
            </a:r>
            <a:endParaRPr lang="en-US" sz="1600" dirty="0">
              <a:latin typeface="Consolas" panose="020B0609020204030204" pitchFamily="49" charset="0"/>
            </a:endParaRPr>
          </a:p>
          <a:p>
            <a:pPr marL="0" indent="0">
              <a:buNone/>
            </a:pPr>
            <a:r>
              <a:rPr lang="en-US" sz="1600" dirty="0">
                <a:latin typeface="Consolas" panose="020B0609020204030204" pitchFamily="49" charset="0"/>
              </a:rPr>
              <a:t>	SOP30300</a:t>
            </a:r>
            <a:r>
              <a:rPr lang="en-US" sz="1600" dirty="0">
                <a:solidFill>
                  <a:srgbClr val="808080"/>
                </a:solidFill>
                <a:latin typeface="Consolas" panose="020B0609020204030204" pitchFamily="49" charset="0"/>
              </a:rPr>
              <a:t>.</a:t>
            </a:r>
            <a:r>
              <a:rPr lang="en-US" sz="1600" dirty="0">
                <a:latin typeface="Consolas" panose="020B0609020204030204" pitchFamily="49" charset="0"/>
              </a:rPr>
              <a:t>XTNDPRCE </a:t>
            </a:r>
            <a:r>
              <a:rPr lang="en-US" sz="1600" dirty="0">
                <a:solidFill>
                  <a:srgbClr val="0000FF"/>
                </a:solidFill>
                <a:latin typeface="Consolas" panose="020B0609020204030204" pitchFamily="49" charset="0"/>
              </a:rPr>
              <a:t>AS</a:t>
            </a:r>
            <a:r>
              <a:rPr lang="en-US" sz="1600" dirty="0">
                <a:latin typeface="Consolas" panose="020B0609020204030204" pitchFamily="49" charset="0"/>
              </a:rPr>
              <a:t> [Extended Price]</a:t>
            </a:r>
          </a:p>
          <a:p>
            <a:pPr marL="0" indent="0">
              <a:buNone/>
            </a:pPr>
            <a:r>
              <a:rPr lang="en-US" sz="1600" dirty="0">
                <a:solidFill>
                  <a:srgbClr val="0000FF"/>
                </a:solidFill>
                <a:latin typeface="Consolas" panose="020B0609020204030204" pitchFamily="49" charset="0"/>
              </a:rPr>
              <a:t>FROM	</a:t>
            </a:r>
            <a:r>
              <a:rPr lang="en-US" sz="1600" dirty="0">
                <a:latin typeface="Consolas" panose="020B0609020204030204" pitchFamily="49" charset="0"/>
              </a:rPr>
              <a:t>SOP30200</a:t>
            </a:r>
          </a:p>
          <a:p>
            <a:pPr marL="0" indent="0">
              <a:buNone/>
            </a:pPr>
            <a:r>
              <a:rPr lang="en-US" sz="1600" dirty="0">
                <a:solidFill>
                  <a:srgbClr val="808080"/>
                </a:solidFill>
                <a:latin typeface="Consolas" panose="020B0609020204030204" pitchFamily="49" charset="0"/>
              </a:rPr>
              <a:t>JOIN	</a:t>
            </a:r>
            <a:r>
              <a:rPr lang="en-US" sz="1600" dirty="0">
                <a:latin typeface="Consolas" panose="020B0609020204030204" pitchFamily="49" charset="0"/>
              </a:rPr>
              <a:t>SOP30300</a:t>
            </a:r>
          </a:p>
          <a:p>
            <a:pPr marL="0" indent="0">
              <a:buNone/>
            </a:pPr>
            <a:r>
              <a:rPr lang="en-US" sz="1600" dirty="0">
                <a:solidFill>
                  <a:srgbClr val="0000FF"/>
                </a:solidFill>
                <a:latin typeface="Consolas" panose="020B0609020204030204" pitchFamily="49" charset="0"/>
              </a:rPr>
              <a:t>  ON	</a:t>
            </a:r>
            <a:r>
              <a:rPr lang="en-US" sz="1600" dirty="0">
                <a:latin typeface="Consolas" panose="020B0609020204030204" pitchFamily="49" charset="0"/>
              </a:rPr>
              <a:t>SOP30300</a:t>
            </a:r>
            <a:r>
              <a:rPr lang="en-US" sz="1600" dirty="0">
                <a:solidFill>
                  <a:srgbClr val="808080"/>
                </a:solidFill>
                <a:latin typeface="Consolas" panose="020B0609020204030204" pitchFamily="49" charset="0"/>
              </a:rPr>
              <a:t>.</a:t>
            </a:r>
            <a:r>
              <a:rPr lang="en-US" sz="1600" dirty="0">
                <a:latin typeface="Consolas" panose="020B0609020204030204" pitchFamily="49" charset="0"/>
              </a:rPr>
              <a:t>SOPNUMBE </a:t>
            </a:r>
            <a:r>
              <a:rPr lang="en-US" sz="1600" dirty="0">
                <a:solidFill>
                  <a:srgbClr val="808080"/>
                </a:solidFill>
                <a:latin typeface="Consolas" panose="020B0609020204030204" pitchFamily="49" charset="0"/>
              </a:rPr>
              <a:t>=</a:t>
            </a:r>
            <a:r>
              <a:rPr lang="en-US" sz="1600" dirty="0">
                <a:latin typeface="Consolas" panose="020B0609020204030204" pitchFamily="49" charset="0"/>
              </a:rPr>
              <a:t> SOP30200</a:t>
            </a:r>
            <a:r>
              <a:rPr lang="en-US" sz="1600" dirty="0">
                <a:solidFill>
                  <a:srgbClr val="808080"/>
                </a:solidFill>
                <a:latin typeface="Consolas" panose="020B0609020204030204" pitchFamily="49" charset="0"/>
              </a:rPr>
              <a:t>.</a:t>
            </a:r>
            <a:r>
              <a:rPr lang="en-US" sz="1600" dirty="0">
                <a:latin typeface="Consolas" panose="020B0609020204030204" pitchFamily="49" charset="0"/>
              </a:rPr>
              <a:t>SOPNUMBE</a:t>
            </a:r>
          </a:p>
          <a:p>
            <a:pPr marL="0" indent="0">
              <a:buNone/>
            </a:pPr>
            <a:r>
              <a:rPr lang="en-US" sz="1600" dirty="0">
                <a:solidFill>
                  <a:srgbClr val="808080"/>
                </a:solidFill>
                <a:latin typeface="Consolas" panose="020B0609020204030204" pitchFamily="49" charset="0"/>
              </a:rPr>
              <a:t>  AND	</a:t>
            </a:r>
            <a:r>
              <a:rPr lang="en-US" sz="1600" dirty="0">
                <a:latin typeface="Consolas" panose="020B0609020204030204" pitchFamily="49" charset="0"/>
              </a:rPr>
              <a:t>SOP30300</a:t>
            </a:r>
            <a:r>
              <a:rPr lang="en-US" sz="1600" dirty="0">
                <a:solidFill>
                  <a:srgbClr val="808080"/>
                </a:solidFill>
                <a:latin typeface="Consolas" panose="020B0609020204030204" pitchFamily="49" charset="0"/>
              </a:rPr>
              <a:t>.</a:t>
            </a:r>
            <a:r>
              <a:rPr lang="en-US" sz="1600" dirty="0">
                <a:latin typeface="Consolas" panose="020B0609020204030204" pitchFamily="49" charset="0"/>
              </a:rPr>
              <a:t>SOPTYPE </a:t>
            </a:r>
            <a:r>
              <a:rPr lang="en-US" sz="1600" dirty="0">
                <a:solidFill>
                  <a:srgbClr val="808080"/>
                </a:solidFill>
                <a:latin typeface="Consolas" panose="020B0609020204030204" pitchFamily="49" charset="0"/>
              </a:rPr>
              <a:t>=</a:t>
            </a:r>
            <a:r>
              <a:rPr lang="en-US" sz="1600" dirty="0">
                <a:latin typeface="Consolas" panose="020B0609020204030204" pitchFamily="49" charset="0"/>
              </a:rPr>
              <a:t> SOP30200</a:t>
            </a:r>
            <a:r>
              <a:rPr lang="en-US" sz="1600" dirty="0">
                <a:solidFill>
                  <a:srgbClr val="808080"/>
                </a:solidFill>
                <a:latin typeface="Consolas" panose="020B0609020204030204" pitchFamily="49" charset="0"/>
              </a:rPr>
              <a:t>.</a:t>
            </a:r>
            <a:r>
              <a:rPr lang="en-US" sz="1600" dirty="0">
                <a:latin typeface="Consolas" panose="020B0609020204030204" pitchFamily="49" charset="0"/>
              </a:rPr>
              <a:t>SOPTYPE</a:t>
            </a:r>
          </a:p>
          <a:p>
            <a:pPr marL="0" indent="0">
              <a:buNone/>
            </a:pPr>
            <a:r>
              <a:rPr lang="en-US" sz="1600" dirty="0">
                <a:solidFill>
                  <a:srgbClr val="0000FF"/>
                </a:solidFill>
                <a:latin typeface="Consolas" panose="020B0609020204030204" pitchFamily="49" charset="0"/>
              </a:rPr>
              <a:t>WHERE	</a:t>
            </a:r>
            <a:r>
              <a:rPr lang="en-US" sz="1600" dirty="0">
                <a:latin typeface="Consolas" panose="020B0609020204030204" pitchFamily="49" charset="0"/>
              </a:rPr>
              <a:t>SOP30200</a:t>
            </a:r>
            <a:r>
              <a:rPr lang="en-US" sz="1600" dirty="0">
                <a:solidFill>
                  <a:srgbClr val="808080"/>
                </a:solidFill>
                <a:latin typeface="Consolas" panose="020B0609020204030204" pitchFamily="49" charset="0"/>
              </a:rPr>
              <a:t>.</a:t>
            </a:r>
            <a:r>
              <a:rPr lang="en-US" sz="1600" dirty="0">
                <a:latin typeface="Consolas" panose="020B0609020204030204" pitchFamily="49" charset="0"/>
              </a:rPr>
              <a:t>SOPTYPE </a:t>
            </a:r>
            <a:r>
              <a:rPr lang="en-US" sz="1600" dirty="0">
                <a:solidFill>
                  <a:srgbClr val="808080"/>
                </a:solidFill>
                <a:latin typeface="Consolas" panose="020B0609020204030204" pitchFamily="49" charset="0"/>
              </a:rPr>
              <a:t>=</a:t>
            </a:r>
            <a:r>
              <a:rPr lang="en-US" sz="1600" dirty="0">
                <a:latin typeface="Consolas" panose="020B0609020204030204" pitchFamily="49" charset="0"/>
              </a:rPr>
              <a:t> 3</a:t>
            </a:r>
          </a:p>
          <a:p>
            <a:pPr marL="0" indent="0">
              <a:buNone/>
            </a:pPr>
            <a:r>
              <a:rPr lang="en-US" sz="1600" dirty="0">
                <a:solidFill>
                  <a:srgbClr val="808080"/>
                </a:solidFill>
                <a:latin typeface="Consolas" panose="020B0609020204030204" pitchFamily="49" charset="0"/>
              </a:rPr>
              <a:t>  AND	</a:t>
            </a:r>
            <a:r>
              <a:rPr lang="en-US" sz="1600" dirty="0">
                <a:latin typeface="Consolas" panose="020B0609020204030204" pitchFamily="49" charset="0"/>
              </a:rPr>
              <a:t>SOP30200</a:t>
            </a:r>
            <a:r>
              <a:rPr lang="en-US" sz="1600" dirty="0">
                <a:solidFill>
                  <a:srgbClr val="808080"/>
                </a:solidFill>
                <a:latin typeface="Consolas" panose="020B0609020204030204" pitchFamily="49" charset="0"/>
              </a:rPr>
              <a:t>.</a:t>
            </a:r>
            <a:r>
              <a:rPr lang="en-US" sz="1600" dirty="0">
                <a:latin typeface="Consolas" panose="020B0609020204030204" pitchFamily="49" charset="0"/>
              </a:rPr>
              <a:t>DOCDATE </a:t>
            </a:r>
            <a:r>
              <a:rPr lang="en-US" sz="1600" dirty="0">
                <a:solidFill>
                  <a:srgbClr val="808080"/>
                </a:solidFill>
                <a:latin typeface="Consolas" panose="020B0609020204030204" pitchFamily="49" charset="0"/>
              </a:rPr>
              <a:t>BETWEEN </a:t>
            </a:r>
            <a:r>
              <a:rPr lang="en-US" sz="1600" dirty="0">
                <a:latin typeface="Consolas" panose="020B0609020204030204" pitchFamily="49" charset="0"/>
              </a:rPr>
              <a:t>@StartDate AND @EndDate</a:t>
            </a:r>
            <a:endParaRPr lang="en-US" sz="1600" dirty="0"/>
          </a:p>
        </p:txBody>
      </p:sp>
    </p:spTree>
    <p:extLst>
      <p:ext uri="{BB962C8B-B14F-4D97-AF65-F5344CB8AC3E}">
        <p14:creationId xmlns:p14="http://schemas.microsoft.com/office/powerpoint/2010/main" val="125592034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ith params Create  _usd_InvoicePostedSelect">
            <a:hlinkClick r:id="" action="ppaction://media"/>
            <a:extLst>
              <a:ext uri="{FF2B5EF4-FFF2-40B4-BE49-F238E27FC236}">
                <a16:creationId xmlns:a16="http://schemas.microsoft.com/office/drawing/2014/main" id="{7B4B2CB6-CC8C-622E-E8E0-33AD133725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436475" cy="6994525"/>
          </a:xfrm>
          <a:prstGeom prst="rect">
            <a:avLst/>
          </a:prstGeom>
        </p:spPr>
      </p:pic>
    </p:spTree>
    <p:extLst>
      <p:ext uri="{BB962C8B-B14F-4D97-AF65-F5344CB8AC3E}">
        <p14:creationId xmlns:p14="http://schemas.microsoft.com/office/powerpoint/2010/main" val="2861676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From Microsoft Support	</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0370187" cy="4899978"/>
          </a:xfrm>
        </p:spPr>
        <p:txBody>
          <a:bodyPr/>
          <a:lstStyle/>
          <a:p>
            <a:pPr marL="0" indent="0">
              <a:buNone/>
            </a:pPr>
            <a:r>
              <a:rPr lang="en-US" sz="2000" dirty="0">
                <a:solidFill>
                  <a:srgbClr val="1E1E1E"/>
                </a:solidFill>
                <a:latin typeface="Segoe UI" panose="020B0502040204020203" pitchFamily="34" charset="0"/>
              </a:rPr>
              <a:t>Users must have access to the appropriate database roles to view the reports. All database roles begin with "rpt_."</a:t>
            </a:r>
            <a:br>
              <a:rPr lang="en-US" sz="2000" dirty="0">
                <a:solidFill>
                  <a:srgbClr val="1E1E1E"/>
                </a:solidFill>
                <a:latin typeface="Segoe UI" panose="020B0502040204020203" pitchFamily="34" charset="0"/>
              </a:rPr>
            </a:br>
            <a:br>
              <a:rPr lang="en-US" sz="2000" dirty="0">
                <a:solidFill>
                  <a:srgbClr val="1E1E1E"/>
                </a:solidFill>
                <a:latin typeface="Segoe UI" panose="020B0502040204020203" pitchFamily="34" charset="0"/>
              </a:rPr>
            </a:br>
            <a:r>
              <a:rPr lang="en-US" sz="2000" dirty="0">
                <a:solidFill>
                  <a:srgbClr val="1E1E1E"/>
                </a:solidFill>
                <a:latin typeface="Segoe UI" panose="020B0502040204020203" pitchFamily="34" charset="0"/>
              </a:rPr>
              <a:t>Note All users who have local administrator permissions on the server that is running SQL Server automatically have access to all database objects. By default, all users who are not administrators have no access.</a:t>
            </a:r>
          </a:p>
          <a:p>
            <a:pPr>
              <a:buFont typeface="+mj-lt"/>
              <a:buAutoNum type="arabicPeriod"/>
            </a:pPr>
            <a:r>
              <a:rPr lang="en-US" sz="2000" dirty="0">
                <a:solidFill>
                  <a:srgbClr val="1E1E1E"/>
                </a:solidFill>
                <a:latin typeface="Segoe UI" panose="020B0502040204020203" pitchFamily="34" charset="0"/>
              </a:rPr>
              <a:t>Open SQL Server Management Studio, expand</a:t>
            </a:r>
            <a:br>
              <a:rPr lang="en-US" sz="2000" dirty="0">
                <a:solidFill>
                  <a:srgbClr val="1E1E1E"/>
                </a:solidFill>
                <a:latin typeface="Segoe UI" panose="020B0502040204020203" pitchFamily="34" charset="0"/>
              </a:rPr>
            </a:br>
            <a:r>
              <a:rPr lang="en-US" sz="2000" b="1" dirty="0">
                <a:solidFill>
                  <a:srgbClr val="1E1E1E"/>
                </a:solidFill>
                <a:latin typeface="Segoe UI" panose="020B0502040204020203" pitchFamily="34" charset="0"/>
              </a:rPr>
              <a:t>Security</a:t>
            </a:r>
            <a:r>
              <a:rPr lang="en-US" sz="2000" dirty="0">
                <a:solidFill>
                  <a:srgbClr val="1E1E1E"/>
                </a:solidFill>
                <a:latin typeface="Segoe UI" panose="020B0502040204020203" pitchFamily="34" charset="0"/>
              </a:rPr>
              <a:t>, and then expand </a:t>
            </a:r>
            <a:r>
              <a:rPr lang="en-US" sz="2000" b="1" dirty="0">
                <a:solidFill>
                  <a:srgbClr val="1E1E1E"/>
                </a:solidFill>
                <a:latin typeface="Segoe UI" panose="020B0502040204020203" pitchFamily="34" charset="0"/>
              </a:rPr>
              <a:t>Logins</a:t>
            </a:r>
            <a:r>
              <a:rPr lang="en-US" sz="2000" dirty="0">
                <a:solidFill>
                  <a:srgbClr val="1E1E1E"/>
                </a:solidFill>
                <a:latin typeface="Segoe UI" panose="020B0502040204020203" pitchFamily="34" charset="0"/>
              </a:rPr>
              <a:t>.</a:t>
            </a:r>
          </a:p>
          <a:p>
            <a:pPr>
              <a:buFont typeface="+mj-lt"/>
              <a:buAutoNum type="arabicPeriod"/>
            </a:pPr>
            <a:r>
              <a:rPr lang="en-US" sz="2000" dirty="0">
                <a:solidFill>
                  <a:srgbClr val="1E1E1E"/>
                </a:solidFill>
                <a:latin typeface="Segoe UI" panose="020B0502040204020203" pitchFamily="34" charset="0"/>
              </a:rPr>
              <a:t>Create a Windows logon for the user or group for whom you want to set up security.</a:t>
            </a:r>
            <a:br>
              <a:rPr lang="en-US" sz="2000" dirty="0">
                <a:solidFill>
                  <a:srgbClr val="1E1E1E"/>
                </a:solidFill>
                <a:latin typeface="Segoe UI" panose="020B0502040204020203" pitchFamily="34" charset="0"/>
              </a:rPr>
            </a:br>
            <a:r>
              <a:rPr lang="en-US" sz="2000" dirty="0">
                <a:solidFill>
                  <a:srgbClr val="1E1E1E"/>
                </a:solidFill>
                <a:latin typeface="Segoe UI" panose="020B0502040204020203" pitchFamily="34" charset="0"/>
              </a:rPr>
              <a:t>For example, create a Windows logon for </a:t>
            </a:r>
            <a:r>
              <a:rPr lang="en-US" sz="2000" b="1" dirty="0">
                <a:solidFill>
                  <a:srgbClr val="1E1E1E"/>
                </a:solidFill>
                <a:latin typeface="Segoe UI" panose="020B0502040204020203" pitchFamily="34" charset="0"/>
              </a:rPr>
              <a:t>domain\alias</a:t>
            </a:r>
            <a:r>
              <a:rPr lang="en-US" sz="2000" dirty="0">
                <a:solidFill>
                  <a:srgbClr val="1E1E1E"/>
                </a:solidFill>
                <a:latin typeface="Segoe UI" panose="020B0502040204020203" pitchFamily="34" charset="0"/>
              </a:rPr>
              <a:t> or for the group name.</a:t>
            </a:r>
          </a:p>
          <a:p>
            <a:pPr>
              <a:buFont typeface="+mj-lt"/>
              <a:buAutoNum type="arabicPeriod"/>
            </a:pPr>
            <a:r>
              <a:rPr lang="en-US" sz="2000" dirty="0">
                <a:solidFill>
                  <a:srgbClr val="1E1E1E"/>
                </a:solidFill>
                <a:latin typeface="Segoe UI" panose="020B0502040204020203" pitchFamily="34" charset="0"/>
              </a:rPr>
              <a:t>Give the user access to the company database, and then give the user only the database role that the user must have.</a:t>
            </a:r>
            <a:br>
              <a:rPr lang="en-US" sz="2000" dirty="0">
                <a:solidFill>
                  <a:srgbClr val="1E1E1E"/>
                </a:solidFill>
                <a:latin typeface="Segoe UI" panose="020B0502040204020203" pitchFamily="34" charset="0"/>
              </a:rPr>
            </a:br>
            <a:endParaRPr lang="en-US" sz="2000" dirty="0"/>
          </a:p>
        </p:txBody>
      </p:sp>
    </p:spTree>
    <p:extLst>
      <p:ext uri="{BB962C8B-B14F-4D97-AF65-F5344CB8AC3E}">
        <p14:creationId xmlns:p14="http://schemas.microsoft.com/office/powerpoint/2010/main" val="3138872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Security – the (Ugly) Truth</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1582886" cy="4191000"/>
          </a:xfrm>
        </p:spPr>
        <p:txBody>
          <a:bodyPr/>
          <a:lstStyle/>
          <a:p>
            <a:r>
              <a:rPr lang="en-US" dirty="0"/>
              <a:t>Security needs to be configured to use Excel Reports!</a:t>
            </a:r>
          </a:p>
          <a:p>
            <a:r>
              <a:rPr lang="en-US" dirty="0"/>
              <a:t>Excel uses an Active Directory (AD) User to connect</a:t>
            </a:r>
          </a:p>
          <a:p>
            <a:r>
              <a:rPr lang="en-US" dirty="0"/>
              <a:t>Active Directory Groups should be created</a:t>
            </a:r>
          </a:p>
          <a:p>
            <a:r>
              <a:rPr lang="en-US" dirty="0"/>
              <a:t>AD Users are added to the AD Groups</a:t>
            </a:r>
          </a:p>
          <a:p>
            <a:r>
              <a:rPr lang="en-US" dirty="0"/>
              <a:t>AD Groups are added to SQL and databases</a:t>
            </a:r>
          </a:p>
          <a:p>
            <a:r>
              <a:rPr lang="en-US" dirty="0"/>
              <a:t>AD Groups are given Permissions or Roles</a:t>
            </a:r>
          </a:p>
          <a:p>
            <a:r>
              <a:rPr lang="en-US" b="1" i="1" dirty="0">
                <a:solidFill>
                  <a:srgbClr val="FF0000"/>
                </a:solidFill>
                <a:latin typeface="Comic Sans MS" panose="030F0702030302020204" pitchFamily="66" charset="0"/>
              </a:rPr>
              <a:t>USE AD GROUPS - DO NOT USE ACTIVE </a:t>
            </a:r>
          </a:p>
          <a:p>
            <a:pPr marL="0" indent="0">
              <a:buNone/>
              <a:tabLst>
                <a:tab pos="342900" algn="l"/>
              </a:tabLst>
            </a:pPr>
            <a:r>
              <a:rPr lang="en-US" b="1" i="1" dirty="0">
                <a:solidFill>
                  <a:srgbClr val="FF0000"/>
                </a:solidFill>
                <a:latin typeface="Comic Sans MS" panose="030F0702030302020204" pitchFamily="66" charset="0"/>
              </a:rPr>
              <a:t>	DIRECTORY USERS TO SQL!!!</a:t>
            </a:r>
          </a:p>
        </p:txBody>
      </p:sp>
    </p:spTree>
    <p:extLst>
      <p:ext uri="{BB962C8B-B14F-4D97-AF65-F5344CB8AC3E}">
        <p14:creationId xmlns:p14="http://schemas.microsoft.com/office/powerpoint/2010/main" val="2719213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C7DB2-4DE7-7CFC-C0F3-33E6FE0A1B2B}"/>
              </a:ext>
            </a:extLst>
          </p:cNvPr>
          <p:cNvPicPr>
            <a:picLocks noChangeAspect="1"/>
          </p:cNvPicPr>
          <p:nvPr/>
        </p:nvPicPr>
        <p:blipFill>
          <a:blip r:embed="rId3"/>
          <a:stretch>
            <a:fillRect/>
          </a:stretch>
        </p:blipFill>
        <p:spPr>
          <a:xfrm>
            <a:off x="8712777" y="1346436"/>
            <a:ext cx="3292211" cy="5206892"/>
          </a:xfrm>
          <a:prstGeom prst="rect">
            <a:avLst/>
          </a:prstGeom>
        </p:spPr>
      </p:pic>
      <p:sp>
        <p:nvSpPr>
          <p:cNvPr id="14" name="Summary Highlight">
            <a:extLst>
              <a:ext uri="{FF2B5EF4-FFF2-40B4-BE49-F238E27FC236}">
                <a16:creationId xmlns:a16="http://schemas.microsoft.com/office/drawing/2014/main" id="{6609ABB0-5051-F0ED-4D13-80439EE0E040}"/>
              </a:ext>
            </a:extLst>
          </p:cNvPr>
          <p:cNvSpPr txBox="1">
            <a:spLocks/>
          </p:cNvSpPr>
          <p:nvPr/>
        </p:nvSpPr>
        <p:spPr>
          <a:xfrm>
            <a:off x="8915400" y="1790700"/>
            <a:ext cx="2890815" cy="4739640"/>
          </a:xfrm>
          <a:prstGeom prst="rect">
            <a:avLst/>
          </a:prstGeom>
          <a:noFill/>
          <a:ln w="22225">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9" name="Summary">
            <a:extLst>
              <a:ext uri="{FF2B5EF4-FFF2-40B4-BE49-F238E27FC236}">
                <a16:creationId xmlns:a16="http://schemas.microsoft.com/office/drawing/2014/main" id="{E08B8CF9-6EB9-0D1B-A75F-0E972F1D2524}"/>
              </a:ext>
            </a:extLst>
          </p:cNvPr>
          <p:cNvSpPr txBox="1">
            <a:spLocks/>
          </p:cNvSpPr>
          <p:nvPr/>
        </p:nvSpPr>
        <p:spPr>
          <a:xfrm>
            <a:off x="591018" y="1721470"/>
            <a:ext cx="8027202" cy="4831858"/>
          </a:xfrm>
          <a:prstGeom prst="rect">
            <a:avLst/>
          </a:prstGeom>
          <a:solidFill>
            <a:schemeClr val="bg1"/>
          </a:solidFill>
          <a:ln w="25400">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Logins</a:t>
            </a:r>
          </a:p>
          <a:p>
            <a:pPr marL="0" indent="0">
              <a:buNone/>
            </a:pPr>
            <a:r>
              <a:rPr lang="en-US" dirty="0"/>
              <a:t>Key that lets you into the Hotel/Server</a:t>
            </a:r>
          </a:p>
          <a:p>
            <a:pPr marL="0" indent="0">
              <a:buNone/>
            </a:pPr>
            <a:r>
              <a:rPr lang="en-US" b="1" dirty="0"/>
              <a:t>Logins and Users</a:t>
            </a:r>
          </a:p>
          <a:p>
            <a:pPr marL="0" indent="0">
              <a:buNone/>
            </a:pPr>
            <a:r>
              <a:rPr lang="en-US" dirty="0"/>
              <a:t>Key that lets you onto the Floor/Database (DYNAMICS or TWO)</a:t>
            </a:r>
          </a:p>
          <a:p>
            <a:pPr marL="0" indent="0">
              <a:buNone/>
            </a:pPr>
            <a:r>
              <a:rPr lang="en-US" b="1" dirty="0"/>
              <a:t>Users</a:t>
            </a:r>
          </a:p>
          <a:p>
            <a:pPr marL="0" indent="0">
              <a:buNone/>
            </a:pPr>
            <a:r>
              <a:rPr lang="en-US" dirty="0"/>
              <a:t>Key that lets you into the Room/Object (Table, View, SP…)</a:t>
            </a:r>
          </a:p>
          <a:p>
            <a:pPr marL="0" indent="0">
              <a:buNone/>
            </a:pPr>
            <a:endParaRPr lang="en-US" b="1" dirty="0"/>
          </a:p>
        </p:txBody>
      </p:sp>
      <p:sp>
        <p:nvSpPr>
          <p:cNvPr id="13" name="Users Highlight">
            <a:extLst>
              <a:ext uri="{FF2B5EF4-FFF2-40B4-BE49-F238E27FC236}">
                <a16:creationId xmlns:a16="http://schemas.microsoft.com/office/drawing/2014/main" id="{61FFE293-DCA8-06B3-A2E1-00AD9CD10DE6}"/>
              </a:ext>
            </a:extLst>
          </p:cNvPr>
          <p:cNvSpPr txBox="1">
            <a:spLocks/>
          </p:cNvSpPr>
          <p:nvPr/>
        </p:nvSpPr>
        <p:spPr>
          <a:xfrm>
            <a:off x="9603125" y="3483084"/>
            <a:ext cx="1678019" cy="968414"/>
          </a:xfrm>
          <a:prstGeom prst="rect">
            <a:avLst/>
          </a:prstGeom>
          <a:noFill/>
          <a:ln w="22225">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8" name="Users">
            <a:extLst>
              <a:ext uri="{FF2B5EF4-FFF2-40B4-BE49-F238E27FC236}">
                <a16:creationId xmlns:a16="http://schemas.microsoft.com/office/drawing/2014/main" id="{B9A6DD3C-06DB-1782-4991-E9D9CEDA829B}"/>
              </a:ext>
            </a:extLst>
          </p:cNvPr>
          <p:cNvSpPr txBox="1">
            <a:spLocks/>
          </p:cNvSpPr>
          <p:nvPr/>
        </p:nvSpPr>
        <p:spPr>
          <a:xfrm>
            <a:off x="591017" y="1721470"/>
            <a:ext cx="8027201" cy="4831858"/>
          </a:xfrm>
          <a:prstGeom prst="rect">
            <a:avLst/>
          </a:prstGeom>
          <a:solidFill>
            <a:schemeClr val="bg1"/>
          </a:solidFill>
          <a:ln w="25400">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Users in a Database</a:t>
            </a:r>
          </a:p>
          <a:p>
            <a:pPr marL="0" indent="0">
              <a:buNone/>
            </a:pPr>
            <a:endParaRPr lang="en-US" dirty="0"/>
          </a:p>
          <a:p>
            <a:pPr marL="0" indent="0">
              <a:buNone/>
            </a:pPr>
            <a:r>
              <a:rPr lang="en-US" dirty="0"/>
              <a:t>This example only shows GP users</a:t>
            </a:r>
          </a:p>
          <a:p>
            <a:pPr marL="0" indent="0">
              <a:buNone/>
            </a:pPr>
            <a:endParaRPr lang="en-US" dirty="0"/>
          </a:p>
          <a:p>
            <a:pPr marL="0" indent="0">
              <a:buNone/>
            </a:pPr>
            <a:r>
              <a:rPr lang="en-US" dirty="0"/>
              <a:t>Active Directory Groups are shown on future slides</a:t>
            </a:r>
          </a:p>
          <a:p>
            <a:pPr marL="0" indent="0">
              <a:buNone/>
            </a:pPr>
            <a:endParaRPr lang="en-US" b="1" dirty="0"/>
          </a:p>
          <a:p>
            <a:pPr marL="0" indent="0">
              <a:buNone/>
            </a:pPr>
            <a:endParaRPr lang="en-US" b="1" dirty="0"/>
          </a:p>
        </p:txBody>
      </p:sp>
      <p:sp>
        <p:nvSpPr>
          <p:cNvPr id="12" name="Logins Highlight">
            <a:extLst>
              <a:ext uri="{FF2B5EF4-FFF2-40B4-BE49-F238E27FC236}">
                <a16:creationId xmlns:a16="http://schemas.microsoft.com/office/drawing/2014/main" id="{D3E12F4B-A6D4-23A2-96B3-E16C44999273}"/>
              </a:ext>
            </a:extLst>
          </p:cNvPr>
          <p:cNvSpPr txBox="1">
            <a:spLocks/>
          </p:cNvSpPr>
          <p:nvPr/>
        </p:nvSpPr>
        <p:spPr>
          <a:xfrm>
            <a:off x="9319058" y="4930369"/>
            <a:ext cx="2408122" cy="1605110"/>
          </a:xfrm>
          <a:prstGeom prst="rect">
            <a:avLst/>
          </a:prstGeom>
          <a:noFill/>
          <a:ln w="22225">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7" name="Logins">
            <a:extLst>
              <a:ext uri="{FF2B5EF4-FFF2-40B4-BE49-F238E27FC236}">
                <a16:creationId xmlns:a16="http://schemas.microsoft.com/office/drawing/2014/main" id="{6A2F77A6-69B0-D900-7378-862E386ED407}"/>
              </a:ext>
            </a:extLst>
          </p:cNvPr>
          <p:cNvSpPr txBox="1">
            <a:spLocks/>
          </p:cNvSpPr>
          <p:nvPr/>
        </p:nvSpPr>
        <p:spPr>
          <a:xfrm>
            <a:off x="591017" y="1721470"/>
            <a:ext cx="8027201" cy="4831858"/>
          </a:xfrm>
          <a:prstGeom prst="rect">
            <a:avLst/>
          </a:prstGeom>
          <a:solidFill>
            <a:schemeClr val="bg1"/>
          </a:solidFill>
          <a:ln w="25400">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Server -&gt; Security -&gt; Logins</a:t>
            </a:r>
          </a:p>
          <a:p>
            <a:pPr marL="0" indent="0">
              <a:buNone/>
            </a:pPr>
            <a:r>
              <a:rPr lang="en-US" dirty="0"/>
              <a:t>Three types of logins:</a:t>
            </a:r>
          </a:p>
          <a:p>
            <a:pPr marL="0" indent="0">
              <a:buNone/>
            </a:pPr>
            <a:r>
              <a:rPr lang="en-US" dirty="0"/>
              <a:t>SQL Logins (Maintained by GP)</a:t>
            </a:r>
          </a:p>
          <a:p>
            <a:pPr marL="0" indent="0">
              <a:buNone/>
              <a:tabLst>
                <a:tab pos="460375" algn="l"/>
              </a:tabLst>
            </a:pPr>
            <a:r>
              <a:rPr lang="en-US" dirty="0"/>
              <a:t>	Just a name – john, limited…</a:t>
            </a:r>
          </a:p>
          <a:p>
            <a:pPr marL="0" indent="0">
              <a:buNone/>
            </a:pPr>
            <a:r>
              <a:rPr lang="en-US" dirty="0"/>
              <a:t>Active Directory Logins</a:t>
            </a:r>
          </a:p>
          <a:p>
            <a:pPr marL="0" indent="0">
              <a:buNone/>
              <a:tabLst>
                <a:tab pos="460375" algn="l"/>
              </a:tabLst>
            </a:pPr>
            <a:r>
              <a:rPr lang="en-US" dirty="0"/>
              <a:t>	Domain\User – RNOLDZ\John</a:t>
            </a:r>
          </a:p>
          <a:p>
            <a:pPr marL="0" indent="0">
              <a:buNone/>
              <a:tabLst>
                <a:tab pos="460375" algn="l"/>
              </a:tabLst>
            </a:pPr>
            <a:r>
              <a:rPr lang="en-US" dirty="0"/>
              <a:t>Service accounts (Ignore now)</a:t>
            </a:r>
          </a:p>
          <a:p>
            <a:pPr marL="0" indent="0">
              <a:buNone/>
              <a:tabLst>
                <a:tab pos="460375" algn="l"/>
              </a:tabLst>
            </a:pPr>
            <a:r>
              <a:rPr lang="en-US" dirty="0"/>
              <a:t>	NT AUTHORITY and NT Service</a:t>
            </a:r>
          </a:p>
        </p:txBody>
      </p:sp>
      <p:sp>
        <p:nvSpPr>
          <p:cNvPr id="11" name="DB and User Highlight">
            <a:extLst>
              <a:ext uri="{FF2B5EF4-FFF2-40B4-BE49-F238E27FC236}">
                <a16:creationId xmlns:a16="http://schemas.microsoft.com/office/drawing/2014/main" id="{191E8EC8-D800-50FB-84E9-00BFA8879EAB}"/>
              </a:ext>
            </a:extLst>
          </p:cNvPr>
          <p:cNvSpPr txBox="1">
            <a:spLocks/>
          </p:cNvSpPr>
          <p:nvPr/>
        </p:nvSpPr>
        <p:spPr>
          <a:xfrm>
            <a:off x="8873022" y="1729089"/>
            <a:ext cx="2549889" cy="227833"/>
          </a:xfrm>
          <a:prstGeom prst="rect">
            <a:avLst/>
          </a:prstGeom>
          <a:noFill/>
          <a:ln w="22225">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6" name="DB and User">
            <a:extLst>
              <a:ext uri="{FF2B5EF4-FFF2-40B4-BE49-F238E27FC236}">
                <a16:creationId xmlns:a16="http://schemas.microsoft.com/office/drawing/2014/main" id="{9184694A-85C9-747F-2360-29F011C7EF20}"/>
              </a:ext>
            </a:extLst>
          </p:cNvPr>
          <p:cNvSpPr txBox="1">
            <a:spLocks/>
          </p:cNvSpPr>
          <p:nvPr/>
        </p:nvSpPr>
        <p:spPr>
          <a:xfrm>
            <a:off x="591018" y="1721469"/>
            <a:ext cx="8027202" cy="4831859"/>
          </a:xfrm>
          <a:prstGeom prst="rect">
            <a:avLst/>
          </a:prstGeom>
          <a:solidFill>
            <a:schemeClr val="bg1"/>
          </a:solidFill>
          <a:ln w="25400">
            <a:solidFill>
              <a:schemeClr val="accent4"/>
            </a:solidFill>
          </a:ln>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SSMS Object view</a:t>
            </a:r>
          </a:p>
          <a:p>
            <a:pPr marL="0" indent="0">
              <a:buNone/>
            </a:pPr>
            <a:r>
              <a:rPr lang="en-US" dirty="0"/>
              <a:t>Shows database: SERVER</a:t>
            </a:r>
          </a:p>
          <a:p>
            <a:pPr marL="0" indent="0">
              <a:buNone/>
            </a:pPr>
            <a:r>
              <a:rPr lang="en-US" dirty="0"/>
              <a:t>Shows user: RNOLDZ\John</a:t>
            </a:r>
          </a:p>
        </p:txBody>
      </p:sp>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Security &amp; Database Users</a:t>
            </a:r>
          </a:p>
        </p:txBody>
      </p:sp>
    </p:spTree>
    <p:extLst>
      <p:ext uri="{BB962C8B-B14F-4D97-AF65-F5344CB8AC3E}">
        <p14:creationId xmlns:p14="http://schemas.microsoft.com/office/powerpoint/2010/main" val="2234107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0" presetClass="exit" presetSubtype="0" fill="hold" grpId="1" nodeType="withEffect">
                                  <p:stCondLst>
                                    <p:cond delay="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3" grpId="0" animBg="1"/>
      <p:bldP spid="13" grpId="1" animBg="1"/>
      <p:bldP spid="8" grpId="0" animBg="1"/>
      <p:bldP spid="8" grpId="1" animBg="1"/>
      <p:bldP spid="12" grpId="0" animBg="1"/>
      <p:bldP spid="12" grpId="1" animBg="1"/>
      <p:bldP spid="7" grpId="0" animBg="1"/>
      <p:bldP spid="7" grpId="1" animBg="1"/>
      <p:bldP spid="11" grpId="0" animBg="1"/>
      <p:bldP spid="11"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32153" y="765713"/>
            <a:ext cx="10972484" cy="712249"/>
          </a:xfrm>
        </p:spPr>
        <p:txBody>
          <a:bodyPr/>
          <a:lstStyle/>
          <a:p>
            <a:r>
              <a:rPr lang="en-US" b="1" dirty="0"/>
              <a:t>Session Agenda</a:t>
            </a:r>
          </a:p>
        </p:txBody>
      </p:sp>
      <p:sp>
        <p:nvSpPr>
          <p:cNvPr id="2" name="Text Placeholder 4">
            <a:extLst>
              <a:ext uri="{FF2B5EF4-FFF2-40B4-BE49-F238E27FC236}">
                <a16:creationId xmlns:a16="http://schemas.microsoft.com/office/drawing/2014/main" id="{FBE3E2AB-9591-03B5-6CCC-66C11A0E4AFA}"/>
              </a:ext>
            </a:extLst>
          </p:cNvPr>
          <p:cNvSpPr txBox="1">
            <a:spLocks/>
          </p:cNvSpPr>
          <p:nvPr/>
        </p:nvSpPr>
        <p:spPr>
          <a:xfrm>
            <a:off x="732153" y="1668462"/>
            <a:ext cx="10972484" cy="4191000"/>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cs typeface="Verdana" panose="020B0604030504040204" pitchFamily="34" charset="0"/>
              </a:rPr>
              <a:t>What is an Excel Refreshable Report</a:t>
            </a:r>
          </a:p>
          <a:p>
            <a:r>
              <a:rPr lang="en-US" dirty="0">
                <a:latin typeface="Verdana" panose="020B0604030504040204" pitchFamily="34" charset="0"/>
                <a:ea typeface="Verdana" panose="020B0604030504040204" pitchFamily="34" charset="0"/>
                <a:cs typeface="Verdana" panose="020B0604030504040204" pitchFamily="34" charset="0"/>
              </a:rPr>
              <a:t>Connection Properties</a:t>
            </a:r>
          </a:p>
          <a:p>
            <a:r>
              <a:rPr lang="en-US" dirty="0">
                <a:latin typeface="Verdana" panose="020B0604030504040204" pitchFamily="34" charset="0"/>
                <a:ea typeface="Verdana" panose="020B0604030504040204" pitchFamily="34" charset="0"/>
                <a:cs typeface="Verdana" panose="020B0604030504040204" pitchFamily="34" charset="0"/>
              </a:rPr>
              <a:t>GP and Office Data Connection (ODC) files</a:t>
            </a:r>
          </a:p>
          <a:p>
            <a:r>
              <a:rPr lang="en-US" dirty="0">
                <a:latin typeface="Verdana" panose="020B0604030504040204" pitchFamily="34" charset="0"/>
                <a:ea typeface="Verdana" panose="020B0604030504040204" pitchFamily="34" charset="0"/>
                <a:cs typeface="Verdana" panose="020B0604030504040204" pitchFamily="34" charset="0"/>
              </a:rPr>
              <a:t>Stored Procedures vs Views</a:t>
            </a:r>
          </a:p>
          <a:p>
            <a:r>
              <a:rPr lang="en-US" dirty="0">
                <a:latin typeface="Verdana" panose="020B0604030504040204" pitchFamily="34" charset="0"/>
                <a:ea typeface="Verdana" panose="020B0604030504040204" pitchFamily="34" charset="0"/>
                <a:cs typeface="Verdana" panose="020B0604030504040204" pitchFamily="34" charset="0"/>
              </a:rPr>
              <a:t>Refreshable Report Template</a:t>
            </a:r>
          </a:p>
          <a:p>
            <a:r>
              <a:rPr lang="en-US" dirty="0">
                <a:latin typeface="Verdana" panose="020B0604030504040204" pitchFamily="34" charset="0"/>
                <a:ea typeface="Verdana" panose="020B0604030504040204" pitchFamily="34" charset="0"/>
                <a:cs typeface="Verdana" panose="020B0604030504040204" pitchFamily="34" charset="0"/>
              </a:rPr>
              <a:t>Security, Active Directory, and SQL</a:t>
            </a:r>
          </a:p>
          <a:p>
            <a:endParaRPr lang="en-US" sz="1800"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39122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Setup Group in Active Directory</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1582886" cy="4191000"/>
          </a:xfrm>
        </p:spPr>
        <p:txBody>
          <a:bodyPr/>
          <a:lstStyle/>
          <a:p>
            <a:pPr marL="0" indent="0">
              <a:buNone/>
            </a:pPr>
            <a:r>
              <a:rPr lang="en-US" dirty="0"/>
              <a:t>In Active Directory Users and Groups</a:t>
            </a:r>
          </a:p>
          <a:p>
            <a:pPr lvl="1"/>
            <a:r>
              <a:rPr lang="en-US" dirty="0"/>
              <a:t>Navigate to the correct Organizational Unit where Groups live</a:t>
            </a:r>
          </a:p>
          <a:p>
            <a:pPr lvl="1"/>
            <a:r>
              <a:rPr lang="en-US" dirty="0"/>
              <a:t>Right Click and select New -&gt; Group</a:t>
            </a:r>
          </a:p>
          <a:p>
            <a:pPr lvl="1"/>
            <a:r>
              <a:rPr lang="en-US" dirty="0"/>
              <a:t>Enter Group Name and hit OK</a:t>
            </a:r>
          </a:p>
          <a:p>
            <a:pPr lvl="1"/>
            <a:r>
              <a:rPr lang="en-US" dirty="0"/>
              <a:t>Double Click the New Group</a:t>
            </a:r>
          </a:p>
          <a:p>
            <a:pPr lvl="1"/>
            <a:r>
              <a:rPr lang="en-US" dirty="0"/>
              <a:t>Click on the Members Tab</a:t>
            </a:r>
          </a:p>
          <a:p>
            <a:pPr lvl="1"/>
            <a:r>
              <a:rPr lang="en-US" dirty="0"/>
              <a:t>Add AD Users to this group</a:t>
            </a:r>
          </a:p>
          <a:p>
            <a:pPr marL="342900" lvl="1" indent="0">
              <a:buNone/>
            </a:pPr>
            <a:r>
              <a:rPr lang="en-US" dirty="0"/>
              <a:t>Do not make a Group a member of another Group because</a:t>
            </a:r>
          </a:p>
          <a:p>
            <a:pPr marL="342900" lvl="1" indent="0">
              <a:buNone/>
            </a:pPr>
            <a:r>
              <a:rPr lang="en-US" dirty="0"/>
              <a:t>it becomes very difficult to troubleshoot security issues.</a:t>
            </a:r>
          </a:p>
          <a:p>
            <a:endParaRPr lang="en-US" dirty="0"/>
          </a:p>
        </p:txBody>
      </p:sp>
    </p:spTree>
    <p:extLst>
      <p:ext uri="{BB962C8B-B14F-4D97-AF65-F5344CB8AC3E}">
        <p14:creationId xmlns:p14="http://schemas.microsoft.com/office/powerpoint/2010/main" val="351124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Setup AD Group in SQL</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1582886" cy="4899978"/>
          </a:xfrm>
        </p:spPr>
        <p:txBody>
          <a:bodyPr/>
          <a:lstStyle/>
          <a:p>
            <a:pPr marL="0" indent="0">
              <a:buNone/>
            </a:pPr>
            <a:r>
              <a:rPr lang="en-US" dirty="0"/>
              <a:t>In SQL Server Management Studio (SSMS)</a:t>
            </a:r>
          </a:p>
          <a:p>
            <a:pPr lvl="1"/>
            <a:r>
              <a:rPr lang="en-US" dirty="0"/>
              <a:t>Right click on Security/Logins and select New Login…</a:t>
            </a:r>
          </a:p>
          <a:p>
            <a:pPr lvl="1"/>
            <a:r>
              <a:rPr lang="en-US" dirty="0"/>
              <a:t>Click the Search button and then click the Object Types button</a:t>
            </a:r>
          </a:p>
          <a:p>
            <a:pPr lvl="1"/>
            <a:r>
              <a:rPr lang="en-US" dirty="0"/>
              <a:t>In Object types, check the Groups option and hit OK</a:t>
            </a:r>
          </a:p>
          <a:p>
            <a:pPr lvl="1"/>
            <a:r>
              <a:rPr lang="en-US" dirty="0"/>
              <a:t>Enter the start of the AD Group to be added</a:t>
            </a:r>
          </a:p>
          <a:p>
            <a:pPr lvl="1"/>
            <a:r>
              <a:rPr lang="en-US" dirty="0"/>
              <a:t>Click the Check Names (This helps to prevent spelling errors)</a:t>
            </a:r>
          </a:p>
          <a:p>
            <a:pPr lvl="1"/>
            <a:r>
              <a:rPr lang="en-US" dirty="0"/>
              <a:t>Click OK once the AD Group is found</a:t>
            </a:r>
          </a:p>
          <a:p>
            <a:pPr lvl="1"/>
            <a:r>
              <a:rPr lang="en-US" dirty="0"/>
              <a:t>From the User Mapping page, click the Databases</a:t>
            </a:r>
          </a:p>
          <a:p>
            <a:pPr marL="342900" lvl="1" indent="0">
              <a:buNone/>
              <a:tabLst>
                <a:tab pos="571500" algn="l"/>
              </a:tabLst>
            </a:pPr>
            <a:r>
              <a:rPr lang="en-US" dirty="0"/>
              <a:t>	where the AD Group should have access</a:t>
            </a:r>
          </a:p>
          <a:p>
            <a:pPr lvl="1">
              <a:tabLst>
                <a:tab pos="571500" algn="l"/>
              </a:tabLst>
            </a:pPr>
            <a:r>
              <a:rPr lang="en-US" dirty="0"/>
              <a:t>Click the Database role public and any other</a:t>
            </a:r>
          </a:p>
          <a:p>
            <a:pPr marL="342900" lvl="1" indent="0">
              <a:buNone/>
              <a:tabLst>
                <a:tab pos="571500" algn="l"/>
              </a:tabLst>
            </a:pPr>
            <a:r>
              <a:rPr lang="en-US" dirty="0"/>
              <a:t>	required rpt_ role required</a:t>
            </a:r>
          </a:p>
          <a:p>
            <a:endParaRPr lang="en-US" dirty="0"/>
          </a:p>
        </p:txBody>
      </p:sp>
    </p:spTree>
    <p:extLst>
      <p:ext uri="{BB962C8B-B14F-4D97-AF65-F5344CB8AC3E}">
        <p14:creationId xmlns:p14="http://schemas.microsoft.com/office/powerpoint/2010/main" val="1581982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AD Groups – Whew!</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1582886" cy="4899978"/>
          </a:xfrm>
        </p:spPr>
        <p:txBody>
          <a:bodyPr/>
          <a:lstStyle/>
          <a:p>
            <a:pPr marL="0" indent="0">
              <a:buNone/>
            </a:pPr>
            <a:r>
              <a:rPr lang="en-US" dirty="0"/>
              <a:t>For each Active Directory Group</a:t>
            </a:r>
          </a:p>
          <a:p>
            <a:r>
              <a:rPr lang="en-US" dirty="0"/>
              <a:t>Each group needs to be created in AD only once</a:t>
            </a:r>
          </a:p>
          <a:p>
            <a:r>
              <a:rPr lang="en-US" dirty="0"/>
              <a:t>Each group needs to be added to SQL only once</a:t>
            </a:r>
          </a:p>
          <a:p>
            <a:pPr marL="0" indent="0">
              <a:buNone/>
            </a:pPr>
            <a:r>
              <a:rPr lang="en-US" dirty="0"/>
              <a:t>AD Group permissions can be added to any SQL object</a:t>
            </a:r>
          </a:p>
          <a:p>
            <a:pPr marL="0" indent="0">
              <a:buNone/>
            </a:pPr>
            <a:r>
              <a:rPr lang="en-US" dirty="0"/>
              <a:t>Get in the habit of:</a:t>
            </a:r>
          </a:p>
          <a:p>
            <a:pPr marL="403225" indent="-403225">
              <a:buFont typeface="+mj-lt"/>
              <a:buAutoNum type="arabicPeriod"/>
            </a:pPr>
            <a:r>
              <a:rPr lang="en-US" dirty="0"/>
              <a:t>Create new a Stored Procedure</a:t>
            </a:r>
          </a:p>
          <a:p>
            <a:pPr marL="403225" indent="-403225">
              <a:buFont typeface="+mj-lt"/>
              <a:buAutoNum type="arabicPeriod"/>
            </a:pPr>
            <a:r>
              <a:rPr lang="en-US" dirty="0"/>
              <a:t>Give the Stored Procedure Permissions</a:t>
            </a:r>
          </a:p>
        </p:txBody>
      </p:sp>
    </p:spTree>
    <p:extLst>
      <p:ext uri="{BB962C8B-B14F-4D97-AF65-F5344CB8AC3E}">
        <p14:creationId xmlns:p14="http://schemas.microsoft.com/office/powerpoint/2010/main" val="746398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dd AD Groups">
            <a:hlinkClick r:id="" action="ppaction://media"/>
            <a:extLst>
              <a:ext uri="{FF2B5EF4-FFF2-40B4-BE49-F238E27FC236}">
                <a16:creationId xmlns:a16="http://schemas.microsoft.com/office/drawing/2014/main" id="{74575E94-2CB4-4CE2-5A3C-52CA9C1C1C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398639" cy="7048500"/>
          </a:xfrm>
          <a:prstGeom prst="rect">
            <a:avLst/>
          </a:prstGeom>
        </p:spPr>
      </p:pic>
    </p:spTree>
    <p:extLst>
      <p:ext uri="{BB962C8B-B14F-4D97-AF65-F5344CB8AC3E}">
        <p14:creationId xmlns:p14="http://schemas.microsoft.com/office/powerpoint/2010/main" val="242467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C4F3-417D-4355-BD52-3542716877ED}"/>
              </a:ext>
            </a:extLst>
          </p:cNvPr>
          <p:cNvSpPr>
            <a:spLocks noGrp="1"/>
          </p:cNvSpPr>
          <p:nvPr>
            <p:ph type="title" idx="4294967295"/>
          </p:nvPr>
        </p:nvSpPr>
        <p:spPr>
          <a:xfrm>
            <a:off x="732153" y="765713"/>
            <a:ext cx="10972484" cy="712249"/>
          </a:xfrm>
        </p:spPr>
        <p:txBody>
          <a:bodyPr/>
          <a:lstStyle/>
          <a:p>
            <a:r>
              <a:rPr lang="en-US" dirty="0"/>
              <a:t>Live Long and Prosper	</a:t>
            </a:r>
          </a:p>
        </p:txBody>
      </p:sp>
      <p:sp>
        <p:nvSpPr>
          <p:cNvPr id="3" name="Text Placeholder 2">
            <a:extLst>
              <a:ext uri="{FF2B5EF4-FFF2-40B4-BE49-F238E27FC236}">
                <a16:creationId xmlns:a16="http://schemas.microsoft.com/office/drawing/2014/main" id="{EAAD6968-D6A4-478E-A299-6182F09C9F38}"/>
              </a:ext>
            </a:extLst>
          </p:cNvPr>
          <p:cNvSpPr>
            <a:spLocks noGrp="1"/>
          </p:cNvSpPr>
          <p:nvPr>
            <p:ph type="body" sz="quarter" idx="4294967295"/>
          </p:nvPr>
        </p:nvSpPr>
        <p:spPr>
          <a:xfrm>
            <a:off x="732153" y="1668462"/>
            <a:ext cx="10972484" cy="4191000"/>
          </a:xfrm>
        </p:spPr>
        <p:txBody>
          <a:bodyPr/>
          <a:lstStyle/>
          <a:p>
            <a:pPr marL="0" indent="0">
              <a:buNone/>
            </a:pPr>
            <a:r>
              <a:rPr lang="en-US" dirty="0"/>
              <a:t>Spock can now run the InvoicePostedSelect Report or the GP Excel Report</a:t>
            </a:r>
          </a:p>
        </p:txBody>
      </p:sp>
    </p:spTree>
    <p:extLst>
      <p:ext uri="{BB962C8B-B14F-4D97-AF65-F5344CB8AC3E}">
        <p14:creationId xmlns:p14="http://schemas.microsoft.com/office/powerpoint/2010/main" val="2702634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32153" y="765713"/>
            <a:ext cx="10972484" cy="712249"/>
          </a:xfrm>
        </p:spPr>
        <p:txBody>
          <a:bodyPr/>
          <a:lstStyle/>
          <a:p>
            <a:r>
              <a:rPr lang="en-US" b="1" dirty="0"/>
              <a:t>Suggested Resources</a:t>
            </a:r>
          </a:p>
        </p:txBody>
      </p:sp>
      <p:sp>
        <p:nvSpPr>
          <p:cNvPr id="2" name="Text Placeholder 2">
            <a:extLst>
              <a:ext uri="{FF2B5EF4-FFF2-40B4-BE49-F238E27FC236}">
                <a16:creationId xmlns:a16="http://schemas.microsoft.com/office/drawing/2014/main" id="{77F7F6F4-1162-A892-2DDA-07CC8739526A}"/>
              </a:ext>
            </a:extLst>
          </p:cNvPr>
          <p:cNvSpPr txBox="1">
            <a:spLocks/>
          </p:cNvSpPr>
          <p:nvPr/>
        </p:nvSpPr>
        <p:spPr>
          <a:xfrm>
            <a:off x="732153" y="1668462"/>
            <a:ext cx="10972484" cy="4191000"/>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Rnoldz.com</a:t>
            </a:r>
          </a:p>
          <a:p>
            <a:pPr lvl="1"/>
            <a:r>
              <a:rPr lang="en-US" dirty="0"/>
              <a:t>Replicator</a:t>
            </a:r>
          </a:p>
          <a:p>
            <a:pPr lvl="1"/>
            <a:r>
              <a:rPr lang="en-US" dirty="0"/>
              <a:t>GP Macro Notepad++ XML file</a:t>
            </a:r>
          </a:p>
          <a:p>
            <a:pPr lvl="1"/>
            <a:r>
              <a:rPr lang="en-US" dirty="0"/>
              <a:t>Refreshable Report Template</a:t>
            </a:r>
          </a:p>
          <a:p>
            <a:pPr lvl="1"/>
            <a:r>
              <a:rPr lang="en-US" dirty="0"/>
              <a:t>Query String Finder</a:t>
            </a:r>
          </a:p>
          <a:p>
            <a:r>
              <a:rPr lang="en-US" dirty="0"/>
              <a:t>Notepad++ - link to text editor</a:t>
            </a:r>
          </a:p>
        </p:txBody>
      </p:sp>
    </p:spTree>
    <p:extLst>
      <p:ext uri="{BB962C8B-B14F-4D97-AF65-F5344CB8AC3E}">
        <p14:creationId xmlns:p14="http://schemas.microsoft.com/office/powerpoint/2010/main" val="1751235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p:nvPr>
        </p:nvSpPr>
        <p:spPr>
          <a:xfrm>
            <a:off x="272273" y="525463"/>
            <a:ext cx="10972800" cy="838200"/>
          </a:xfrm>
        </p:spPr>
        <p:txBody>
          <a:bodyPr/>
          <a:lstStyle/>
          <a:p>
            <a:r>
              <a:rPr lang="en-US" b="1" dirty="0"/>
              <a:t>Thank you for attending!</a:t>
            </a:r>
          </a:p>
        </p:txBody>
      </p:sp>
      <p:pic>
        <p:nvPicPr>
          <p:cNvPr id="2" name="Picture Placeholder 6" descr="A person smiling for a picture&#10;&#10;Description automatically generated">
            <a:extLst>
              <a:ext uri="{FF2B5EF4-FFF2-40B4-BE49-F238E27FC236}">
                <a16:creationId xmlns:a16="http://schemas.microsoft.com/office/drawing/2014/main" id="{AD5A92A2-0654-66F9-F773-D1D9EF1176A9}"/>
              </a:ext>
            </a:extLst>
          </p:cNvPr>
          <p:cNvPicPr>
            <a:picLocks noChangeAspect="1"/>
          </p:cNvPicPr>
          <p:nvPr/>
        </p:nvPicPr>
        <p:blipFill>
          <a:blip r:embed="rId2"/>
          <a:srcRect t="24" b="24"/>
          <a:stretch>
            <a:fillRect/>
          </a:stretch>
        </p:blipFill>
        <p:spPr>
          <a:xfrm>
            <a:off x="8371660" y="1755350"/>
            <a:ext cx="3264575" cy="3264112"/>
          </a:xfrm>
          <a:prstGeom prst="ellipse">
            <a:avLst/>
          </a:prstGeom>
          <a:solidFill>
            <a:srgbClr val="A6ACB7"/>
          </a:solidFill>
          <a:ln w="63500">
            <a:solidFill>
              <a:srgbClr val="FF9300"/>
            </a:solidFill>
          </a:ln>
        </p:spPr>
      </p:pic>
      <p:sp>
        <p:nvSpPr>
          <p:cNvPr id="4" name="Title 3">
            <a:extLst>
              <a:ext uri="{FF2B5EF4-FFF2-40B4-BE49-F238E27FC236}">
                <a16:creationId xmlns:a16="http://schemas.microsoft.com/office/drawing/2014/main" id="{0A594FD6-F1C8-1089-8385-DD70103D4082}"/>
              </a:ext>
            </a:extLst>
          </p:cNvPr>
          <p:cNvSpPr txBox="1">
            <a:spLocks/>
          </p:cNvSpPr>
          <p:nvPr/>
        </p:nvSpPr>
        <p:spPr>
          <a:xfrm>
            <a:off x="668041" y="1211261"/>
            <a:ext cx="7780043" cy="4652825"/>
          </a:xfrm>
          <a:prstGeom prst="rect">
            <a:avLst/>
          </a:prstGeom>
        </p:spPr>
        <p:txBody>
          <a:bodyPr vert="horz" wrap="square" lIns="146304" tIns="91440" rIns="146304" bIns="91440" rtlCol="0" anchor="ctr">
            <a:noAutofit/>
          </a:bodyPr>
          <a:lstStyle>
            <a:lvl1pPr algn="l" defTabSz="932742" rtl="0" eaLnBrk="1" latinLnBrk="0" hangingPunct="1">
              <a:lnSpc>
                <a:spcPct val="90000"/>
              </a:lnSpc>
              <a:spcBef>
                <a:spcPct val="0"/>
              </a:spcBef>
              <a:buNone/>
              <a:defRPr lang="en-US" sz="4400" b="1" i="0" kern="1200" cap="none" spc="-102" baseline="0">
                <a:ln w="3175">
                  <a:noFill/>
                </a:ln>
                <a:solidFill>
                  <a:srgbClr val="1E275C"/>
                </a:solidFill>
                <a:effectLst/>
                <a:latin typeface="Segoe" panose="020B0502040200020203" pitchFamily="34" charset="77"/>
                <a:ea typeface="+mn-ea"/>
                <a:cs typeface="Segoe UI" pitchFamily="34" charset="0"/>
              </a:defRPr>
            </a:lvl1pPr>
          </a:lstStyle>
          <a:p>
            <a:endParaRPr lang="en-US" dirty="0"/>
          </a:p>
          <a:p>
            <a:r>
              <a:rPr lang="en-US" dirty="0"/>
              <a:t>Questions???</a:t>
            </a:r>
          </a:p>
          <a:p>
            <a:endParaRPr lang="en-US" dirty="0"/>
          </a:p>
          <a:p>
            <a:endParaRPr lang="en-US" dirty="0"/>
          </a:p>
          <a:p>
            <a:r>
              <a:rPr lang="en-US" dirty="0"/>
              <a:t>John Arnold</a:t>
            </a:r>
            <a:br>
              <a:rPr lang="en-US" dirty="0"/>
            </a:br>
            <a:r>
              <a:rPr lang="en-US" sz="2400" b="0" spc="0" dirty="0">
                <a:ln>
                  <a:noFill/>
                </a:ln>
                <a:solidFill>
                  <a:srgbClr val="000000"/>
                </a:solidFill>
                <a:latin typeface="Verdana" panose="020B0604030504040204" pitchFamily="34" charset="0"/>
                <a:ea typeface="Verdana" panose="020B0604030504040204" pitchFamily="34" charset="0"/>
              </a:rPr>
              <a:t>John_P_Arnold@hotmail.com</a:t>
            </a:r>
          </a:p>
          <a:p>
            <a:endParaRPr lang="en-US" sz="2400" dirty="0"/>
          </a:p>
        </p:txBody>
      </p:sp>
    </p:spTree>
    <p:extLst>
      <p:ext uri="{BB962C8B-B14F-4D97-AF65-F5344CB8AC3E}">
        <p14:creationId xmlns:p14="http://schemas.microsoft.com/office/powerpoint/2010/main" val="12789803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32153" y="765713"/>
            <a:ext cx="10972484" cy="712249"/>
          </a:xfrm>
        </p:spPr>
        <p:txBody>
          <a:bodyPr/>
          <a:lstStyle/>
          <a:p>
            <a:r>
              <a:rPr lang="en-US"/>
              <a:t>Saving a SmartList </a:t>
            </a:r>
            <a:r>
              <a:rPr lang="en-US" dirty="0"/>
              <a:t>to Excel</a:t>
            </a:r>
            <a:endParaRPr lang="en-US" b="1" dirty="0"/>
          </a:p>
        </p:txBody>
      </p:sp>
      <p:sp>
        <p:nvSpPr>
          <p:cNvPr id="3" name="Text Placeholder 4">
            <a:extLst>
              <a:ext uri="{FF2B5EF4-FFF2-40B4-BE49-F238E27FC236}">
                <a16:creationId xmlns:a16="http://schemas.microsoft.com/office/drawing/2014/main" id="{E377B58C-4447-78D4-6BAB-9871613D4EAB}"/>
              </a:ext>
            </a:extLst>
          </p:cNvPr>
          <p:cNvSpPr txBox="1">
            <a:spLocks/>
          </p:cNvSpPr>
          <p:nvPr/>
        </p:nvSpPr>
        <p:spPr>
          <a:xfrm>
            <a:off x="732153" y="1668462"/>
            <a:ext cx="10972484" cy="4191000"/>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cs typeface="Verdana" panose="020B0604030504040204" pitchFamily="34" charset="0"/>
              </a:rPr>
              <a:t>Open a SmartList</a:t>
            </a:r>
          </a:p>
          <a:p>
            <a:r>
              <a:rPr lang="en-US" dirty="0">
                <a:latin typeface="Verdana" panose="020B0604030504040204" pitchFamily="34" charset="0"/>
                <a:ea typeface="Verdana" panose="020B0604030504040204" pitchFamily="34" charset="0"/>
                <a:cs typeface="Verdana" panose="020B0604030504040204" pitchFamily="34" charset="0"/>
              </a:rPr>
              <a:t>Wait for it to refresh</a:t>
            </a:r>
          </a:p>
          <a:p>
            <a:r>
              <a:rPr lang="en-US" dirty="0">
                <a:latin typeface="Verdana" panose="020B0604030504040204" pitchFamily="34" charset="0"/>
                <a:ea typeface="Verdana" panose="020B0604030504040204" pitchFamily="34" charset="0"/>
                <a:cs typeface="Verdana" panose="020B0604030504040204" pitchFamily="34" charset="0"/>
              </a:rPr>
              <a:t>Remember to reset the record count</a:t>
            </a:r>
          </a:p>
          <a:p>
            <a:r>
              <a:rPr lang="en-US" dirty="0">
                <a:latin typeface="Verdana" panose="020B0604030504040204" pitchFamily="34" charset="0"/>
                <a:ea typeface="Verdana" panose="020B0604030504040204" pitchFamily="34" charset="0"/>
                <a:cs typeface="Verdana" panose="020B0604030504040204" pitchFamily="34" charset="0"/>
              </a:rPr>
              <a:t>Wait for it to refresh</a:t>
            </a:r>
          </a:p>
          <a:p>
            <a:r>
              <a:rPr lang="en-US" dirty="0">
                <a:latin typeface="Verdana" panose="020B0604030504040204" pitchFamily="34" charset="0"/>
                <a:ea typeface="Verdana" panose="020B0604030504040204" pitchFamily="34" charset="0"/>
                <a:cs typeface="Verdana" panose="020B0604030504040204" pitchFamily="34" charset="0"/>
              </a:rPr>
              <a:t>Set columns and filters</a:t>
            </a:r>
          </a:p>
          <a:p>
            <a:r>
              <a:rPr lang="en-US" dirty="0">
                <a:latin typeface="Verdana" panose="020B0604030504040204" pitchFamily="34" charset="0"/>
                <a:ea typeface="Verdana" panose="020B0604030504040204" pitchFamily="34" charset="0"/>
                <a:cs typeface="Verdana" panose="020B0604030504040204" pitchFamily="34" charset="0"/>
              </a:rPr>
              <a:t>Wait for it to refresh</a:t>
            </a:r>
          </a:p>
          <a:p>
            <a:r>
              <a:rPr lang="en-US" dirty="0">
                <a:latin typeface="Verdana" panose="020B0604030504040204" pitchFamily="34" charset="0"/>
                <a:ea typeface="Verdana" panose="020B0604030504040204" pitchFamily="34" charset="0"/>
                <a:cs typeface="Verdana" panose="020B0604030504040204" pitchFamily="34" charset="0"/>
              </a:rPr>
              <a:t>Export it to Excel</a:t>
            </a:r>
          </a:p>
          <a:p>
            <a:r>
              <a:rPr lang="en-US" dirty="0">
                <a:latin typeface="Verdana" panose="020B0604030504040204" pitchFamily="34" charset="0"/>
                <a:ea typeface="Verdana" panose="020B0604030504040204" pitchFamily="34" charset="0"/>
                <a:cs typeface="Verdana" panose="020B0604030504040204" pitchFamily="34" charset="0"/>
              </a:rPr>
              <a:t>Wait for it to refresh</a:t>
            </a:r>
          </a:p>
          <a:p>
            <a:pPr marL="0" indent="0">
              <a:buNone/>
            </a:pPr>
            <a:endParaRPr lang="en-US" sz="1800"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24930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32153" y="765713"/>
            <a:ext cx="10972484" cy="712249"/>
          </a:xfrm>
        </p:spPr>
        <p:txBody>
          <a:bodyPr/>
          <a:lstStyle/>
          <a:p>
            <a:r>
              <a:rPr lang="en-US" dirty="0"/>
              <a:t>Issues with </a:t>
            </a:r>
            <a:r>
              <a:rPr lang="en-US"/>
              <a:t>Saving a SmartList</a:t>
            </a:r>
            <a:endParaRPr lang="en-US" b="1" dirty="0"/>
          </a:p>
        </p:txBody>
      </p:sp>
      <p:sp>
        <p:nvSpPr>
          <p:cNvPr id="3" name="Text Placeholder 4">
            <a:extLst>
              <a:ext uri="{FF2B5EF4-FFF2-40B4-BE49-F238E27FC236}">
                <a16:creationId xmlns:a16="http://schemas.microsoft.com/office/drawing/2014/main" id="{E377B58C-4447-78D4-6BAB-9871613D4EAB}"/>
              </a:ext>
            </a:extLst>
          </p:cNvPr>
          <p:cNvSpPr txBox="1">
            <a:spLocks/>
          </p:cNvSpPr>
          <p:nvPr/>
        </p:nvSpPr>
        <p:spPr>
          <a:xfrm>
            <a:off x="732153" y="1668462"/>
            <a:ext cx="10972484" cy="4191000"/>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cs typeface="Verdana" panose="020B0604030504040204" pitchFamily="34" charset="0"/>
              </a:rPr>
              <a:t>Data can be changed</a:t>
            </a:r>
          </a:p>
          <a:p>
            <a:pPr lvl="1"/>
            <a:r>
              <a:rPr lang="en-US" dirty="0">
                <a:latin typeface="Verdana" panose="020B0604030504040204" pitchFamily="34" charset="0"/>
                <a:ea typeface="Verdana" panose="020B0604030504040204" pitchFamily="34" charset="0"/>
                <a:cs typeface="Verdana" panose="020B0604030504040204" pitchFamily="34" charset="0"/>
              </a:rPr>
              <a:t>Number of decimals can be changed</a:t>
            </a:r>
          </a:p>
          <a:p>
            <a:pPr lvl="1"/>
            <a:r>
              <a:rPr lang="en-US" dirty="0">
                <a:latin typeface="Verdana" panose="020B0604030504040204" pitchFamily="34" charset="0"/>
                <a:ea typeface="Verdana" panose="020B0604030504040204" pitchFamily="34" charset="0"/>
                <a:cs typeface="Verdana" panose="020B0604030504040204" pitchFamily="34" charset="0"/>
              </a:rPr>
              <a:t>Dex.ini settings can change how things are exported</a:t>
            </a:r>
          </a:p>
          <a:p>
            <a:r>
              <a:rPr lang="en-US" dirty="0">
                <a:latin typeface="Verdana" panose="020B0604030504040204" pitchFamily="34" charset="0"/>
                <a:ea typeface="Verdana" panose="020B0604030504040204" pitchFamily="34" charset="0"/>
                <a:cs typeface="Verdana" panose="020B0604030504040204" pitchFamily="34" charset="0"/>
              </a:rPr>
              <a:t>It can be slow</a:t>
            </a:r>
          </a:p>
          <a:p>
            <a:r>
              <a:rPr lang="en-US" dirty="0">
                <a:latin typeface="Verdana" panose="020B0604030504040204" pitchFamily="34" charset="0"/>
                <a:ea typeface="Verdana" panose="020B0604030504040204" pitchFamily="34" charset="0"/>
                <a:cs typeface="Verdana" panose="020B0604030504040204" pitchFamily="34" charset="0"/>
              </a:rPr>
              <a:t>The data is static and can't be refreshed</a:t>
            </a:r>
          </a:p>
        </p:txBody>
      </p:sp>
    </p:spTree>
    <p:extLst>
      <p:ext uri="{BB962C8B-B14F-4D97-AF65-F5344CB8AC3E}">
        <p14:creationId xmlns:p14="http://schemas.microsoft.com/office/powerpoint/2010/main" val="4065924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32153" y="765713"/>
            <a:ext cx="10972484" cy="712249"/>
          </a:xfrm>
        </p:spPr>
        <p:txBody>
          <a:bodyPr/>
          <a:lstStyle/>
          <a:p>
            <a:r>
              <a:rPr lang="en-US" dirty="0"/>
              <a:t>What is an Excel Refreshable Report</a:t>
            </a:r>
            <a:endParaRPr lang="en-US" b="1" dirty="0"/>
          </a:p>
        </p:txBody>
      </p:sp>
      <p:sp>
        <p:nvSpPr>
          <p:cNvPr id="3" name="Text Placeholder 4">
            <a:extLst>
              <a:ext uri="{FF2B5EF4-FFF2-40B4-BE49-F238E27FC236}">
                <a16:creationId xmlns:a16="http://schemas.microsoft.com/office/drawing/2014/main" id="{E377B58C-4447-78D4-6BAB-9871613D4EAB}"/>
              </a:ext>
            </a:extLst>
          </p:cNvPr>
          <p:cNvSpPr txBox="1">
            <a:spLocks/>
          </p:cNvSpPr>
          <p:nvPr/>
        </p:nvSpPr>
        <p:spPr>
          <a:xfrm>
            <a:off x="732153" y="1668462"/>
            <a:ext cx="10972484" cy="4191000"/>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cs typeface="Verdana" panose="020B0604030504040204" pitchFamily="34" charset="0"/>
              </a:rPr>
              <a:t>An Excel Table</a:t>
            </a:r>
          </a:p>
          <a:p>
            <a:r>
              <a:rPr lang="en-US" dirty="0">
                <a:latin typeface="Verdana" panose="020B0604030504040204" pitchFamily="34" charset="0"/>
                <a:ea typeface="Verdana" panose="020B0604030504040204" pitchFamily="34" charset="0"/>
                <a:cs typeface="Verdana" panose="020B0604030504040204" pitchFamily="34" charset="0"/>
              </a:rPr>
              <a:t>Connection to a Database</a:t>
            </a:r>
          </a:p>
          <a:p>
            <a:r>
              <a:rPr lang="en-US" dirty="0">
                <a:latin typeface="Verdana" panose="020B0604030504040204" pitchFamily="34" charset="0"/>
                <a:ea typeface="Verdana" panose="020B0604030504040204" pitchFamily="34" charset="0"/>
                <a:cs typeface="Verdana" panose="020B0604030504040204" pitchFamily="34" charset="0"/>
              </a:rPr>
              <a:t>Read only view of Data</a:t>
            </a:r>
          </a:p>
          <a:p>
            <a:r>
              <a:rPr lang="en-US" dirty="0">
                <a:latin typeface="Verdana" panose="020B0604030504040204" pitchFamily="34" charset="0"/>
                <a:ea typeface="Verdana" panose="020B0604030504040204" pitchFamily="34" charset="0"/>
                <a:cs typeface="Verdana" panose="020B0604030504040204" pitchFamily="34" charset="0"/>
              </a:rPr>
              <a:t>Easily refreshed</a:t>
            </a:r>
          </a:p>
          <a:p>
            <a:r>
              <a:rPr lang="en-US" dirty="0">
                <a:latin typeface="Verdana" panose="020B0604030504040204" pitchFamily="34" charset="0"/>
                <a:ea typeface="Verdana" panose="020B0604030504040204" pitchFamily="34" charset="0"/>
                <a:cs typeface="Verdana" panose="020B0604030504040204" pitchFamily="34" charset="0"/>
              </a:rPr>
              <a:t>Can be a GP supplied report or user created</a:t>
            </a:r>
          </a:p>
          <a:p>
            <a:r>
              <a:rPr lang="en-US" dirty="0">
                <a:latin typeface="Verdana" panose="020B0604030504040204" pitchFamily="34" charset="0"/>
                <a:ea typeface="Verdana" panose="020B0604030504040204" pitchFamily="34" charset="0"/>
                <a:cs typeface="Verdana" panose="020B0604030504040204" pitchFamily="34" charset="0"/>
              </a:rPr>
              <a:t>Can be run independently of GP</a:t>
            </a:r>
          </a:p>
          <a:p>
            <a:endParaRPr lang="en-US" sz="1800"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89366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pen Exel Report">
            <a:hlinkClick r:id="" action="ppaction://media"/>
            <a:extLst>
              <a:ext uri="{FF2B5EF4-FFF2-40B4-BE49-F238E27FC236}">
                <a16:creationId xmlns:a16="http://schemas.microsoft.com/office/drawing/2014/main" id="{032C3A29-4468-9F39-ADF3-E7D700049A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436475" cy="6994525"/>
          </a:xfrm>
          <a:prstGeom prst="rect">
            <a:avLst/>
          </a:prstGeom>
        </p:spPr>
      </p:pic>
    </p:spTree>
    <p:extLst>
      <p:ext uri="{BB962C8B-B14F-4D97-AF65-F5344CB8AC3E}">
        <p14:creationId xmlns:p14="http://schemas.microsoft.com/office/powerpoint/2010/main" val="4032702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32153" y="765713"/>
            <a:ext cx="10972484" cy="712249"/>
          </a:xfrm>
        </p:spPr>
        <p:txBody>
          <a:bodyPr/>
          <a:lstStyle/>
          <a:p>
            <a:r>
              <a:rPr lang="en-US" dirty="0"/>
              <a:t>Installing GP Reports</a:t>
            </a:r>
            <a:endParaRPr lang="en-US" b="1" dirty="0"/>
          </a:p>
        </p:txBody>
      </p:sp>
      <p:sp>
        <p:nvSpPr>
          <p:cNvPr id="3" name="Text Placeholder 4">
            <a:extLst>
              <a:ext uri="{FF2B5EF4-FFF2-40B4-BE49-F238E27FC236}">
                <a16:creationId xmlns:a16="http://schemas.microsoft.com/office/drawing/2014/main" id="{E377B58C-4447-78D4-6BAB-9871613D4EAB}"/>
              </a:ext>
            </a:extLst>
          </p:cNvPr>
          <p:cNvSpPr txBox="1">
            <a:spLocks/>
          </p:cNvSpPr>
          <p:nvPr/>
        </p:nvSpPr>
        <p:spPr>
          <a:xfrm>
            <a:off x="732153" y="1668462"/>
            <a:ext cx="8160056" cy="4191000"/>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cs typeface="Verdana" panose="020B0604030504040204" pitchFamily="34" charset="0"/>
              </a:rPr>
              <a:t>Administration -&gt; System</a:t>
            </a:r>
          </a:p>
          <a:p>
            <a:r>
              <a:rPr lang="en-US" dirty="0">
                <a:latin typeface="Verdana" panose="020B0604030504040204" pitchFamily="34" charset="0"/>
                <a:ea typeface="Verdana" panose="020B0604030504040204" pitchFamily="34" charset="0"/>
                <a:cs typeface="Verdana" panose="020B0604030504040204" pitchFamily="34" charset="0"/>
              </a:rPr>
              <a:t>Reporting Tools Setup</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B752DFA0-DD3C-5376-FC3D-43C4479DD7AD}"/>
              </a:ext>
            </a:extLst>
          </p:cNvPr>
          <p:cNvPicPr>
            <a:picLocks noChangeAspect="1"/>
          </p:cNvPicPr>
          <p:nvPr/>
        </p:nvPicPr>
        <p:blipFill>
          <a:blip r:embed="rId2"/>
          <a:stretch>
            <a:fillRect/>
          </a:stretch>
        </p:blipFill>
        <p:spPr>
          <a:xfrm>
            <a:off x="7421780" y="821977"/>
            <a:ext cx="2477594" cy="5637008"/>
          </a:xfrm>
          <a:prstGeom prst="rect">
            <a:avLst/>
          </a:prstGeom>
        </p:spPr>
      </p:pic>
    </p:spTree>
    <p:extLst>
      <p:ext uri="{BB962C8B-B14F-4D97-AF65-F5344CB8AC3E}">
        <p14:creationId xmlns:p14="http://schemas.microsoft.com/office/powerpoint/2010/main" val="3771334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32153" y="765713"/>
            <a:ext cx="10972484" cy="712249"/>
          </a:xfrm>
        </p:spPr>
        <p:txBody>
          <a:bodyPr/>
          <a:lstStyle/>
          <a:p>
            <a:r>
              <a:rPr lang="en-US" dirty="0"/>
              <a:t>Installing GP Reports</a:t>
            </a:r>
            <a:endParaRPr lang="en-US" b="1" dirty="0"/>
          </a:p>
        </p:txBody>
      </p:sp>
      <p:sp>
        <p:nvSpPr>
          <p:cNvPr id="3" name="Text Placeholder 4">
            <a:extLst>
              <a:ext uri="{FF2B5EF4-FFF2-40B4-BE49-F238E27FC236}">
                <a16:creationId xmlns:a16="http://schemas.microsoft.com/office/drawing/2014/main" id="{E377B58C-4447-78D4-6BAB-9871613D4EAB}"/>
              </a:ext>
            </a:extLst>
          </p:cNvPr>
          <p:cNvSpPr txBox="1">
            <a:spLocks/>
          </p:cNvSpPr>
          <p:nvPr/>
        </p:nvSpPr>
        <p:spPr>
          <a:xfrm>
            <a:off x="732153" y="1668462"/>
            <a:ext cx="6253983" cy="4191000"/>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solidFill>
                  <a:srgbClr val="000000"/>
                </a:solidFill>
                <a:latin typeface="+mn-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rgbClr val="000000"/>
                </a:soli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000000"/>
                </a:soli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cs typeface="Verdana" panose="020B0604030504040204" pitchFamily="34" charset="0"/>
              </a:rPr>
              <a:t>Specify Report Directory</a:t>
            </a:r>
          </a:p>
          <a:p>
            <a:r>
              <a:rPr lang="en-US" dirty="0">
                <a:latin typeface="Verdana" panose="020B0604030504040204" pitchFamily="34" charset="0"/>
                <a:ea typeface="Verdana" panose="020B0604030504040204" pitchFamily="34" charset="0"/>
                <a:cs typeface="Verdana" panose="020B0604030504040204" pitchFamily="34" charset="0"/>
              </a:rPr>
              <a:t>This is usually a shared</a:t>
            </a:r>
          </a:p>
          <a:p>
            <a:pPr marL="0" indent="0">
              <a:buNone/>
              <a:tabLst>
                <a:tab pos="341313" algn="l"/>
              </a:tabLst>
            </a:pPr>
            <a:r>
              <a:rPr lang="en-US" dirty="0">
                <a:latin typeface="Verdana" panose="020B0604030504040204" pitchFamily="34" charset="0"/>
                <a:ea typeface="Verdana" panose="020B0604030504040204" pitchFamily="34" charset="0"/>
                <a:cs typeface="Verdana" panose="020B0604030504040204" pitchFamily="34" charset="0"/>
              </a:rPr>
              <a:t>	folder on the network</a:t>
            </a:r>
          </a:p>
          <a:p>
            <a:r>
              <a:rPr lang="en-US" dirty="0">
                <a:latin typeface="Verdana" panose="020B0604030504040204" pitchFamily="34" charset="0"/>
                <a:ea typeface="Verdana" panose="020B0604030504040204" pitchFamily="34" charset="0"/>
                <a:cs typeface="Verdana" panose="020B0604030504040204" pitchFamily="34" charset="0"/>
              </a:rPr>
              <a:t>Press the "Deploy Reports" button</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A screenshot of a computer&#10;&#10;Description automatically generated">
            <a:extLst>
              <a:ext uri="{FF2B5EF4-FFF2-40B4-BE49-F238E27FC236}">
                <a16:creationId xmlns:a16="http://schemas.microsoft.com/office/drawing/2014/main" id="{9EF201A7-AB52-4332-15E6-18FB43011AC1}"/>
              </a:ext>
            </a:extLst>
          </p:cNvPr>
          <p:cNvPicPr>
            <a:picLocks noChangeAspect="1"/>
          </p:cNvPicPr>
          <p:nvPr/>
        </p:nvPicPr>
        <p:blipFill>
          <a:blip r:embed="rId2"/>
          <a:stretch>
            <a:fillRect/>
          </a:stretch>
        </p:blipFill>
        <p:spPr>
          <a:xfrm>
            <a:off x="6986136" y="1072367"/>
            <a:ext cx="5342083" cy="5631668"/>
          </a:xfrm>
          <a:prstGeom prst="rect">
            <a:avLst/>
          </a:prstGeom>
        </p:spPr>
      </p:pic>
    </p:spTree>
    <p:extLst>
      <p:ext uri="{BB962C8B-B14F-4D97-AF65-F5344CB8AC3E}">
        <p14:creationId xmlns:p14="http://schemas.microsoft.com/office/powerpoint/2010/main" val="1344089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primary with bullets">
  <a:themeElements>
    <a:clrScheme name="Custom 5">
      <a:dk1>
        <a:srgbClr val="3F454F"/>
      </a:dk1>
      <a:lt1>
        <a:srgbClr val="FFFFFF"/>
      </a:lt1>
      <a:dk2>
        <a:srgbClr val="84BD00"/>
      </a:dk2>
      <a:lt2>
        <a:srgbClr val="EAEAEA"/>
      </a:lt2>
      <a:accent1>
        <a:srgbClr val="0095C8"/>
      </a:accent1>
      <a:accent2>
        <a:srgbClr val="001E60"/>
      </a:accent2>
      <a:accent3>
        <a:srgbClr val="E4002B"/>
      </a:accent3>
      <a:accent4>
        <a:srgbClr val="FFB81C"/>
      </a:accent4>
      <a:accent5>
        <a:srgbClr val="3D1B52"/>
      </a:accent5>
      <a:accent6>
        <a:srgbClr val="F2C818"/>
      </a:accent6>
      <a:hlink>
        <a:srgbClr val="0095C8"/>
      </a:hlink>
      <a:folHlink>
        <a:srgbClr val="84BD00"/>
      </a:folHlink>
    </a:clrScheme>
    <a:fontScheme name="Custom 6">
      <a:majorFont>
        <a:latin typeface="segoe ui black"/>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UG-NAVUG Summit 2018 speaker template.pptx" id="{E4180D32-CB38-412B-90E4-C6A367F14268}" vid="{5ABA93EF-FCBD-4FE3-891E-C6F4305AB83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241CFF6E1864895DCD7ADE29FC1C7" ma:contentTypeVersion="18" ma:contentTypeDescription="Create a new document." ma:contentTypeScope="" ma:versionID="18c11557fac8510406916505c59aacae">
  <xsd:schema xmlns:xsd="http://www.w3.org/2001/XMLSchema" xmlns:xs="http://www.w3.org/2001/XMLSchema" xmlns:p="http://schemas.microsoft.com/office/2006/metadata/properties" xmlns:ns2="29d2a015-485a-400d-b290-ecf68f6652cf" xmlns:ns3="40060f56-dd67-4c74-97f4-8d4b2087e08e" targetNamespace="http://schemas.microsoft.com/office/2006/metadata/properties" ma:root="true" ma:fieldsID="bba247b69ceff1d6cdfdebac7a276114" ns2:_="" ns3:_="">
    <xsd:import namespace="29d2a015-485a-400d-b290-ecf68f6652cf"/>
    <xsd:import namespace="40060f56-dd67-4c74-97f4-8d4b2087e08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d2a015-485a-400d-b290-ecf68f6652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d8785f9-e54f-4c32-bd3d-94d1ae40bbf5"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060f56-dd67-4c74-97f4-8d4b2087e0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353a670-f4ec-49b7-9238-821180cc4ce8}" ma:internalName="TaxCatchAll" ma:showField="CatchAllData" ma:web="40060f56-dd67-4c74-97f4-8d4b2087e0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9d2a015-485a-400d-b290-ecf68f6652cf">
      <Terms xmlns="http://schemas.microsoft.com/office/infopath/2007/PartnerControls"/>
    </lcf76f155ced4ddcb4097134ff3c332f>
    <TaxCatchAll xmlns="40060f56-dd67-4c74-97f4-8d4b2087e08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8605DE-A454-490A-B3CB-4C6473F23D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d2a015-485a-400d-b290-ecf68f6652cf"/>
    <ds:schemaRef ds:uri="40060f56-dd67-4c74-97f4-8d4b2087e0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40060f56-dd67-4c74-97f4-8d4b2087e08e"/>
    <ds:schemaRef ds:uri="29d2a015-485a-400d-b290-ecf68f6652cf"/>
    <ds:schemaRef ds:uri="http://schemas.microsoft.com/office/2006/documentManagement/types"/>
    <ds:schemaRef ds:uri="http://www.w3.org/XML/1998/namespace"/>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1990</TotalTime>
  <Words>1950</Words>
  <Application>Microsoft Office PowerPoint</Application>
  <PresentationFormat>Custom</PresentationFormat>
  <Paragraphs>278</Paragraphs>
  <Slides>36</Slides>
  <Notes>3</Notes>
  <HiddenSlides>0</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Arial</vt:lpstr>
      <vt:lpstr>Calibri</vt:lpstr>
      <vt:lpstr>Calibri Light</vt:lpstr>
      <vt:lpstr>Comic Sans MS</vt:lpstr>
      <vt:lpstr>Consolas</vt:lpstr>
      <vt:lpstr>Lucida Sans Unicode</vt:lpstr>
      <vt:lpstr>Poppins SemiBold</vt:lpstr>
      <vt:lpstr>Segoe</vt:lpstr>
      <vt:lpstr>segoe ui</vt:lpstr>
      <vt:lpstr>segoe ui</vt:lpstr>
      <vt:lpstr>Verdana</vt:lpstr>
      <vt:lpstr>Wingdings</vt:lpstr>
      <vt:lpstr>primary with bullets</vt:lpstr>
      <vt:lpstr>Custom Design</vt:lpstr>
      <vt:lpstr>Stop exporting your SmartLists to Excel! Create Excel Refreshable Reports instead!</vt:lpstr>
      <vt:lpstr>John Arnold</vt:lpstr>
      <vt:lpstr>Session Agenda</vt:lpstr>
      <vt:lpstr>Saving a SmartList to Excel</vt:lpstr>
      <vt:lpstr>Issues with Saving a SmartList</vt:lpstr>
      <vt:lpstr>What is an Excel Refreshable Report</vt:lpstr>
      <vt:lpstr>PowerPoint Presentation</vt:lpstr>
      <vt:lpstr>Installing GP Reports</vt:lpstr>
      <vt:lpstr>Installing GP Reports</vt:lpstr>
      <vt:lpstr>Connection Properties</vt:lpstr>
      <vt:lpstr>Usage – Connection Properties</vt:lpstr>
      <vt:lpstr>Definition – Connection Properties</vt:lpstr>
      <vt:lpstr>Stored Procedures vs View</vt:lpstr>
      <vt:lpstr>Views</vt:lpstr>
      <vt:lpstr>Stored Procedures</vt:lpstr>
      <vt:lpstr>Excel Refreshable Report Example</vt:lpstr>
      <vt:lpstr>Create with GP Excel Report</vt:lpstr>
      <vt:lpstr>Create with GP Excel Report</vt:lpstr>
      <vt:lpstr>Pro and Cons of SalesLineItems</vt:lpstr>
      <vt:lpstr>Excel results with new query</vt:lpstr>
      <vt:lpstr>John's Report with a Stored Procedure</vt:lpstr>
      <vt:lpstr>The Stored Procedure</vt:lpstr>
      <vt:lpstr>PowerPoint Presentation</vt:lpstr>
      <vt:lpstr>Revise Spreadsheet</vt:lpstr>
      <vt:lpstr>The Revised Stored Procedure</vt:lpstr>
      <vt:lpstr>PowerPoint Presentation</vt:lpstr>
      <vt:lpstr>From Microsoft Support </vt:lpstr>
      <vt:lpstr>Security – the (Ugly) Truth</vt:lpstr>
      <vt:lpstr>Security &amp; Database Users</vt:lpstr>
      <vt:lpstr>Setup Group in Active Directory</vt:lpstr>
      <vt:lpstr>Setup AD Group in SQL</vt:lpstr>
      <vt:lpstr>AD Groups – Whew!</vt:lpstr>
      <vt:lpstr>PowerPoint Presentation</vt:lpstr>
      <vt:lpstr>Live Long and Prosper </vt:lpstr>
      <vt:lpstr>Suggested Resources</vt:lpstr>
      <vt:lpstr>Thank you for attending!</vt:lpstr>
    </vt:vector>
  </TitlesOfParts>
  <Manager/>
  <Company>Dynamic Communities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this Template</dc:title>
  <dc:subject>Cross UG Summit 2017</dc:subject>
  <dc:creator>Ty Hagerott</dc:creator>
  <cp:keywords>Dynamic Communities</cp:keywords>
  <dc:description>Template: Mitchell Derrey; Silver Fox Productions_x000d_
Formatting: _x000d_
Audience Type:</dc:description>
  <cp:lastModifiedBy>John Arnold</cp:lastModifiedBy>
  <cp:revision>29</cp:revision>
  <dcterms:created xsi:type="dcterms:W3CDTF">2018-06-21T13:40:22Z</dcterms:created>
  <dcterms:modified xsi:type="dcterms:W3CDTF">2024-10-09T13:04:40Z</dcterms:modified>
  <cp:category>Dynamic Communities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0x010100595241CFF6E1864895DCD7ADE29FC1C7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ediaServiceImageTags">
    <vt:lpwstr/>
  </property>
</Properties>
</file>